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74" r:id="rId2"/>
    <p:sldId id="341" r:id="rId3"/>
    <p:sldId id="342" r:id="rId4"/>
    <p:sldId id="316" r:id="rId5"/>
    <p:sldId id="319" r:id="rId6"/>
    <p:sldId id="317" r:id="rId7"/>
    <p:sldId id="320" r:id="rId8"/>
    <p:sldId id="321" r:id="rId9"/>
    <p:sldId id="343" r:id="rId10"/>
    <p:sldId id="323" r:id="rId11"/>
    <p:sldId id="324" r:id="rId12"/>
    <p:sldId id="366" r:id="rId13"/>
    <p:sldId id="372" r:id="rId14"/>
    <p:sldId id="330" r:id="rId15"/>
    <p:sldId id="368" r:id="rId16"/>
    <p:sldId id="334" r:id="rId17"/>
    <p:sldId id="369" r:id="rId18"/>
    <p:sldId id="370" r:id="rId19"/>
    <p:sldId id="371" r:id="rId20"/>
    <p:sldId id="350" r:id="rId21"/>
    <p:sldId id="351" r:id="rId22"/>
    <p:sldId id="375" r:id="rId23"/>
  </p:sldIdLst>
  <p:sldSz cx="9144000" cy="5143500" type="screen16x9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014"/>
    <a:srgbClr val="FF9300"/>
    <a:srgbClr val="F69C0E"/>
    <a:srgbClr val="FFA511"/>
    <a:srgbClr val="F59C0E"/>
    <a:srgbClr val="F49C0E"/>
    <a:srgbClr val="F39C0E"/>
    <a:srgbClr val="005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7" autoAdjust="0"/>
    <p:restoredTop sz="94678"/>
  </p:normalViewPr>
  <p:slideViewPr>
    <p:cSldViewPr>
      <p:cViewPr varScale="1">
        <p:scale>
          <a:sx n="138" d="100"/>
          <a:sy n="138" d="100"/>
        </p:scale>
        <p:origin x="176" y="1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1" d="100"/>
        <a:sy n="18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Befolkning/Befolkningsprogn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'prognos dorotea'!$B$1</c:f>
              <c:strCache>
                <c:ptCount val="1"/>
                <c:pt idx="0">
                  <c:v>Dorotea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'prognos dorotea'!$A$2:$A$65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dorotea'!$B$2:$B$65</c:f>
              <c:numCache>
                <c:formatCode>0</c:formatCode>
                <c:ptCount val="64"/>
                <c:pt idx="0">
                  <c:v>4007</c:v>
                </c:pt>
                <c:pt idx="1">
                  <c:v>3966</c:v>
                </c:pt>
                <c:pt idx="2">
                  <c:v>3946</c:v>
                </c:pt>
                <c:pt idx="3">
                  <c:v>3963</c:v>
                </c:pt>
                <c:pt idx="4">
                  <c:v>3939</c:v>
                </c:pt>
                <c:pt idx="5">
                  <c:v>3935</c:v>
                </c:pt>
                <c:pt idx="6">
                  <c:v>3972</c:v>
                </c:pt>
                <c:pt idx="7">
                  <c:v>3939</c:v>
                </c:pt>
                <c:pt idx="8">
                  <c:v>3897</c:v>
                </c:pt>
                <c:pt idx="9">
                  <c:v>3882</c:v>
                </c:pt>
                <c:pt idx="10">
                  <c:v>3866</c:v>
                </c:pt>
                <c:pt idx="11">
                  <c:v>3821</c:v>
                </c:pt>
                <c:pt idx="12">
                  <c:v>3804</c:v>
                </c:pt>
                <c:pt idx="13">
                  <c:v>3808</c:v>
                </c:pt>
                <c:pt idx="14">
                  <c:v>3759</c:v>
                </c:pt>
                <c:pt idx="15">
                  <c:v>3757</c:v>
                </c:pt>
                <c:pt idx="16">
                  <c:v>3752</c:v>
                </c:pt>
                <c:pt idx="17">
                  <c:v>3737</c:v>
                </c:pt>
                <c:pt idx="18">
                  <c:v>3753</c:v>
                </c:pt>
                <c:pt idx="19">
                  <c:v>3792</c:v>
                </c:pt>
                <c:pt idx="20">
                  <c:v>3634</c:v>
                </c:pt>
                <c:pt idx="21">
                  <c:v>3617</c:v>
                </c:pt>
                <c:pt idx="22">
                  <c:v>3522</c:v>
                </c:pt>
                <c:pt idx="23">
                  <c:v>3492</c:v>
                </c:pt>
                <c:pt idx="24">
                  <c:v>3441</c:v>
                </c:pt>
                <c:pt idx="25">
                  <c:v>3364</c:v>
                </c:pt>
                <c:pt idx="26">
                  <c:v>3353</c:v>
                </c:pt>
                <c:pt idx="27">
                  <c:v>3294</c:v>
                </c:pt>
                <c:pt idx="28">
                  <c:v>3247</c:v>
                </c:pt>
                <c:pt idx="29">
                  <c:v>3226</c:v>
                </c:pt>
                <c:pt idx="30">
                  <c:v>3156</c:v>
                </c:pt>
                <c:pt idx="31">
                  <c:v>3082</c:v>
                </c:pt>
                <c:pt idx="32">
                  <c:v>3069</c:v>
                </c:pt>
                <c:pt idx="33">
                  <c:v>2993</c:v>
                </c:pt>
                <c:pt idx="34">
                  <c:v>2914</c:v>
                </c:pt>
                <c:pt idx="35">
                  <c:v>2900</c:v>
                </c:pt>
                <c:pt idx="36">
                  <c:v>2878</c:v>
                </c:pt>
                <c:pt idx="37">
                  <c:v>2862</c:v>
                </c:pt>
                <c:pt idx="38">
                  <c:v>2794</c:v>
                </c:pt>
                <c:pt idx="39">
                  <c:v>2757</c:v>
                </c:pt>
                <c:pt idx="40">
                  <c:v>2757</c:v>
                </c:pt>
                <c:pt idx="41">
                  <c:v>2740</c:v>
                </c:pt>
                <c:pt idx="42">
                  <c:v>2719</c:v>
                </c:pt>
                <c:pt idx="43">
                  <c:v>2646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3C3-4E0F-9AF3-823C1255D4C5}"/>
            </c:ext>
          </c:extLst>
        </c:ser>
        <c:ser>
          <c:idx val="1"/>
          <c:order val="1"/>
          <c:tx>
            <c:strRef>
              <c:f>'prognos dorotea'!$C$1</c:f>
              <c:strCache>
                <c:ptCount val="1"/>
                <c:pt idx="0">
                  <c:v>Prognos Dorotea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'prognos dorotea'!$A$2:$A$65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dorotea'!$C$2:$C$65</c:f>
              <c:numCache>
                <c:formatCode>General</c:formatCode>
                <c:ptCount val="64"/>
                <c:pt idx="43" formatCode="0">
                  <c:v>2646</c:v>
                </c:pt>
                <c:pt idx="44" formatCode="0">
                  <c:v>2620.7377925477995</c:v>
                </c:pt>
                <c:pt idx="45" formatCode="0">
                  <c:v>2595.7167714619468</c:v>
                </c:pt>
                <c:pt idx="46" formatCode="0">
                  <c:v>2570.9346340591396</c:v>
                </c:pt>
                <c:pt idx="47" formatCode="0">
                  <c:v>2546.3890996405266</c:v>
                </c:pt>
                <c:pt idx="48" formatCode="0">
                  <c:v>2522.0779092818184</c:v>
                </c:pt>
                <c:pt idx="49" formatCode="0">
                  <c:v>2497.9988256253978</c:v>
                </c:pt>
                <c:pt idx="50" formatCode="0">
                  <c:v>2474.1496326744141</c:v>
                </c:pt>
                <c:pt idx="51" formatCode="0">
                  <c:v>2450.5281355888483</c:v>
                </c:pt>
                <c:pt idx="52" formatCode="0">
                  <c:v>2427.1321604835193</c:v>
                </c:pt>
                <c:pt idx="53" formatCode="0">
                  <c:v>2403.9595542280231</c:v>
                </c:pt>
                <c:pt idx="54" formatCode="0">
                  <c:v>2381.0081842485793</c:v>
                </c:pt>
                <c:pt idx="55" formatCode="0">
                  <c:v>2358.2759383317707</c:v>
                </c:pt>
                <c:pt idx="56" formatCode="0">
                  <c:v>2335.7607244301566</c:v>
                </c:pt>
                <c:pt idx="57" formatCode="0">
                  <c:v>2313.4604704697422</c:v>
                </c:pt>
                <c:pt idx="58" formatCode="0">
                  <c:v>2291.3731241592841</c:v>
                </c:pt>
                <c:pt idx="59" formatCode="0">
                  <c:v>2269.4966528014193</c:v>
                </c:pt>
                <c:pt idx="60" formatCode="0">
                  <c:v>2247.8290431055975</c:v>
                </c:pt>
                <c:pt idx="61" formatCode="0">
                  <c:v>2226.3683010027949</c:v>
                </c:pt>
                <c:pt idx="62" formatCode="0">
                  <c:v>2205.1124514620028</c:v>
                </c:pt>
                <c:pt idx="63" formatCode="0">
                  <c:v>2184.0595383084637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3C3-4E0F-9AF3-823C1255D4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0245424"/>
        <c:axId val="520246736"/>
      </c:lineChart>
      <c:lineChart>
        <c:grouping val="standard"/>
        <c:varyColors val="0"/>
        <c:ser>
          <c:idx val="2"/>
          <c:order val="2"/>
          <c:tx>
            <c:strRef>
              <c:f>'prognos dorotea'!$D$1</c:f>
              <c:strCache>
                <c:ptCount val="1"/>
                <c:pt idx="0">
                  <c:v>Västerbotten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'prognos dorotea'!$A$2:$A$65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dorotea'!$D$2:$D$65</c:f>
              <c:numCache>
                <c:formatCode>0</c:formatCode>
                <c:ptCount val="64"/>
                <c:pt idx="0">
                  <c:v>234875</c:v>
                </c:pt>
                <c:pt idx="1">
                  <c:v>236397</c:v>
                </c:pt>
                <c:pt idx="2">
                  <c:v>237705</c:v>
                </c:pt>
                <c:pt idx="3">
                  <c:v>239247</c:v>
                </c:pt>
                <c:pt idx="4">
                  <c:v>240601</c:v>
                </c:pt>
                <c:pt idx="5">
                  <c:v>241898</c:v>
                </c:pt>
                <c:pt idx="6">
                  <c:v>243856</c:v>
                </c:pt>
                <c:pt idx="7">
                  <c:v>244789</c:v>
                </c:pt>
                <c:pt idx="8">
                  <c:v>245055</c:v>
                </c:pt>
                <c:pt idx="9">
                  <c:v>245252</c:v>
                </c:pt>
                <c:pt idx="10">
                  <c:v>245181</c:v>
                </c:pt>
                <c:pt idx="11">
                  <c:v>245255</c:v>
                </c:pt>
                <c:pt idx="12">
                  <c:v>245204</c:v>
                </c:pt>
                <c:pt idx="13">
                  <c:v>245703</c:v>
                </c:pt>
                <c:pt idx="14">
                  <c:v>247521</c:v>
                </c:pt>
                <c:pt idx="15">
                  <c:v>250134</c:v>
                </c:pt>
                <c:pt idx="16">
                  <c:v>251968</c:v>
                </c:pt>
                <c:pt idx="17">
                  <c:v>253835</c:v>
                </c:pt>
                <c:pt idx="18">
                  <c:v>255987</c:v>
                </c:pt>
                <c:pt idx="19">
                  <c:v>258171</c:v>
                </c:pt>
                <c:pt idx="20">
                  <c:v>259775</c:v>
                </c:pt>
                <c:pt idx="21">
                  <c:v>260472</c:v>
                </c:pt>
                <c:pt idx="22">
                  <c:v>259895</c:v>
                </c:pt>
                <c:pt idx="23">
                  <c:v>259163</c:v>
                </c:pt>
                <c:pt idx="24">
                  <c:v>257803</c:v>
                </c:pt>
                <c:pt idx="25">
                  <c:v>256710</c:v>
                </c:pt>
                <c:pt idx="26">
                  <c:v>255640</c:v>
                </c:pt>
                <c:pt idx="27">
                  <c:v>254818</c:v>
                </c:pt>
                <c:pt idx="28">
                  <c:v>255230</c:v>
                </c:pt>
                <c:pt idx="29">
                  <c:v>255956</c:v>
                </c:pt>
                <c:pt idx="30">
                  <c:v>256875</c:v>
                </c:pt>
                <c:pt idx="31">
                  <c:v>257652</c:v>
                </c:pt>
                <c:pt idx="32">
                  <c:v>257581</c:v>
                </c:pt>
                <c:pt idx="33">
                  <c:v>257593</c:v>
                </c:pt>
                <c:pt idx="34">
                  <c:v>257812</c:v>
                </c:pt>
                <c:pt idx="35">
                  <c:v>258548</c:v>
                </c:pt>
                <c:pt idx="36">
                  <c:v>259286</c:v>
                </c:pt>
                <c:pt idx="37">
                  <c:v>259667</c:v>
                </c:pt>
                <c:pt idx="38">
                  <c:v>260217</c:v>
                </c:pt>
                <c:pt idx="39">
                  <c:v>261112</c:v>
                </c:pt>
                <c:pt idx="40">
                  <c:v>262362</c:v>
                </c:pt>
                <c:pt idx="41">
                  <c:v>263378</c:v>
                </c:pt>
                <c:pt idx="42">
                  <c:v>265881</c:v>
                </c:pt>
                <c:pt idx="43">
                  <c:v>268465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3C3-4E0F-9AF3-823C1255D4C5}"/>
            </c:ext>
          </c:extLst>
        </c:ser>
        <c:ser>
          <c:idx val="3"/>
          <c:order val="3"/>
          <c:tx>
            <c:strRef>
              <c:f>'prognos dorotea'!$E$1</c:f>
              <c:strCache>
                <c:ptCount val="1"/>
                <c:pt idx="0">
                  <c:v>Prognos Västerbotten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'prognos dorotea'!$A$2:$A$65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dorotea'!$E$2:$E$65</c:f>
              <c:numCache>
                <c:formatCode>General</c:formatCode>
                <c:ptCount val="64"/>
                <c:pt idx="43" formatCode="0">
                  <c:v>268465</c:v>
                </c:pt>
                <c:pt idx="44" formatCode="0">
                  <c:v>269302.96621011634</c:v>
                </c:pt>
                <c:pt idx="45" formatCode="0">
                  <c:v>270143.54798415833</c:v>
                </c:pt>
                <c:pt idx="46" formatCode="0">
                  <c:v>270986.75348614808</c:v>
                </c:pt>
                <c:pt idx="47" formatCode="0">
                  <c:v>271832.59090559016</c:v>
                </c:pt>
                <c:pt idx="48" formatCode="0">
                  <c:v>272681.06845755136</c:v>
                </c:pt>
                <c:pt idx="49" formatCode="0">
                  <c:v>273532.1943827403</c:v>
                </c:pt>
                <c:pt idx="50" formatCode="0">
                  <c:v>274385.97694758757</c:v>
                </c:pt>
                <c:pt idx="51" formatCode="0">
                  <c:v>275242.42444432579</c:v>
                </c:pt>
                <c:pt idx="52" formatCode="0">
                  <c:v>276101.54519107065</c:v>
                </c:pt>
                <c:pt idx="53" formatCode="0">
                  <c:v>276963.34753190097</c:v>
                </c:pt>
                <c:pt idx="54" formatCode="0">
                  <c:v>277827.83983694058</c:v>
                </c:pt>
                <c:pt idx="55" formatCode="0">
                  <c:v>278695.03050243872</c:v>
                </c:pt>
                <c:pt idx="56" formatCode="0">
                  <c:v>279564.92795085249</c:v>
                </c:pt>
                <c:pt idx="57" formatCode="0">
                  <c:v>280437.54063092783</c:v>
                </c:pt>
                <c:pt idx="58" formatCode="0">
                  <c:v>281312.87701778219</c:v>
                </c:pt>
                <c:pt idx="59" formatCode="0">
                  <c:v>282190.94561298646</c:v>
                </c:pt>
                <c:pt idx="60" formatCode="0">
                  <c:v>283071.75494464778</c:v>
                </c:pt>
                <c:pt idx="61" formatCode="0">
                  <c:v>283955.3135674923</c:v>
                </c:pt>
                <c:pt idx="62" formatCode="0">
                  <c:v>284841.63006294816</c:v>
                </c:pt>
                <c:pt idx="63" formatCode="0">
                  <c:v>285730.71303922881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3C3-4E0F-9AF3-823C1255D4C5}"/>
            </c:ext>
          </c:extLst>
        </c:ser>
        <c:ser>
          <c:idx val="4"/>
          <c:order val="4"/>
          <c:tx>
            <c:strRef>
              <c:f>'prognos dorotea'!$F$1</c:f>
              <c:strCache>
                <c:ptCount val="1"/>
                <c:pt idx="0">
                  <c:v>Mindre kommuner</c:v>
                </c:pt>
              </c:strCache>
            </c:strRef>
          </c:tx>
          <c:spPr>
            <a:ln w="28575" cap="rnd">
              <a:solidFill>
                <a:srgbClr val="0050A0"/>
              </a:solidFill>
              <a:round/>
            </a:ln>
            <a:effectLst/>
          </c:spPr>
          <c:marker>
            <c:symbol val="none"/>
          </c:marker>
          <c:cat>
            <c:numRef>
              <c:f>'prognos dorotea'!$A$2:$A$65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dorotea'!$F$2:$F$65</c:f>
              <c:numCache>
                <c:formatCode>0</c:formatCode>
                <c:ptCount val="64"/>
                <c:pt idx="0">
                  <c:v>88778</c:v>
                </c:pt>
                <c:pt idx="1">
                  <c:v>88615</c:v>
                </c:pt>
                <c:pt idx="2">
                  <c:v>88500</c:v>
                </c:pt>
                <c:pt idx="3">
                  <c:v>88477</c:v>
                </c:pt>
                <c:pt idx="4">
                  <c:v>88333</c:v>
                </c:pt>
                <c:pt idx="5">
                  <c:v>88321</c:v>
                </c:pt>
                <c:pt idx="6">
                  <c:v>88558</c:v>
                </c:pt>
                <c:pt idx="7">
                  <c:v>88381</c:v>
                </c:pt>
                <c:pt idx="8">
                  <c:v>87957</c:v>
                </c:pt>
                <c:pt idx="9">
                  <c:v>87288.000000000015</c:v>
                </c:pt>
                <c:pt idx="10">
                  <c:v>86660</c:v>
                </c:pt>
                <c:pt idx="11">
                  <c:v>85865</c:v>
                </c:pt>
                <c:pt idx="12">
                  <c:v>85239</c:v>
                </c:pt>
                <c:pt idx="13">
                  <c:v>84796</c:v>
                </c:pt>
                <c:pt idx="14">
                  <c:v>84668</c:v>
                </c:pt>
                <c:pt idx="15">
                  <c:v>85410</c:v>
                </c:pt>
                <c:pt idx="16">
                  <c:v>85452</c:v>
                </c:pt>
                <c:pt idx="17">
                  <c:v>85616.999999999985</c:v>
                </c:pt>
                <c:pt idx="18">
                  <c:v>85341</c:v>
                </c:pt>
                <c:pt idx="19">
                  <c:v>85166</c:v>
                </c:pt>
                <c:pt idx="20">
                  <c:v>84704.000000000015</c:v>
                </c:pt>
                <c:pt idx="21">
                  <c:v>83787</c:v>
                </c:pt>
                <c:pt idx="22">
                  <c:v>82724</c:v>
                </c:pt>
                <c:pt idx="23">
                  <c:v>81890</c:v>
                </c:pt>
                <c:pt idx="24">
                  <c:v>80787</c:v>
                </c:pt>
                <c:pt idx="25">
                  <c:v>79740</c:v>
                </c:pt>
                <c:pt idx="26">
                  <c:v>78652</c:v>
                </c:pt>
                <c:pt idx="27">
                  <c:v>77777</c:v>
                </c:pt>
                <c:pt idx="28">
                  <c:v>76892</c:v>
                </c:pt>
                <c:pt idx="29">
                  <c:v>76267</c:v>
                </c:pt>
                <c:pt idx="30">
                  <c:v>75699</c:v>
                </c:pt>
                <c:pt idx="31">
                  <c:v>74984</c:v>
                </c:pt>
                <c:pt idx="32">
                  <c:v>74380</c:v>
                </c:pt>
                <c:pt idx="33">
                  <c:v>73732</c:v>
                </c:pt>
                <c:pt idx="34">
                  <c:v>73222</c:v>
                </c:pt>
                <c:pt idx="35">
                  <c:v>72703</c:v>
                </c:pt>
                <c:pt idx="36">
                  <c:v>72171.999999999985</c:v>
                </c:pt>
                <c:pt idx="37">
                  <c:v>71622</c:v>
                </c:pt>
                <c:pt idx="38">
                  <c:v>71149</c:v>
                </c:pt>
                <c:pt idx="39">
                  <c:v>70775</c:v>
                </c:pt>
                <c:pt idx="40">
                  <c:v>70725</c:v>
                </c:pt>
                <c:pt idx="41">
                  <c:v>70570</c:v>
                </c:pt>
                <c:pt idx="42">
                  <c:v>70722.999999999985</c:v>
                </c:pt>
                <c:pt idx="43">
                  <c:v>70662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3C3-4E0F-9AF3-823C1255D4C5}"/>
            </c:ext>
          </c:extLst>
        </c:ser>
        <c:ser>
          <c:idx val="5"/>
          <c:order val="5"/>
          <c:tx>
            <c:strRef>
              <c:f>'prognos dorotea'!$G$1</c:f>
              <c:strCache>
                <c:ptCount val="1"/>
                <c:pt idx="0">
                  <c:v>Prognos mindre kommuner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'prognos dorotea'!$A$2:$A$65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dorotea'!$G$2:$G$65</c:f>
              <c:numCache>
                <c:formatCode>General</c:formatCode>
                <c:ptCount val="64"/>
                <c:pt idx="43" formatCode="0">
                  <c:v>70662</c:v>
                </c:pt>
                <c:pt idx="44" formatCode="0">
                  <c:v>70288.811722741899</c:v>
                </c:pt>
                <c:pt idx="45" formatCode="0">
                  <c:v>69917.594370313032</c:v>
                </c:pt>
                <c:pt idx="46" formatCode="0">
                  <c:v>69548.337533638609</c:v>
                </c:pt>
                <c:pt idx="47" formatCode="0">
                  <c:v>69181.03085861748</c:v>
                </c:pt>
                <c:pt idx="48" formatCode="0">
                  <c:v>68815.664045831727</c:v>
                </c:pt>
                <c:pt idx="49" formatCode="0">
                  <c:v>68452.226850257925</c:v>
                </c:pt>
                <c:pt idx="50" formatCode="0">
                  <c:v>68090.709080979839</c:v>
                </c:pt>
                <c:pt idx="51" formatCode="0">
                  <c:v>67731.100600902661</c:v>
                </c:pt>
                <c:pt idx="52" formatCode="0">
                  <c:v>67373.391326468787</c:v>
                </c:pt>
                <c:pt idx="53" formatCode="0">
                  <c:v>67017.571227375069</c:v>
                </c:pt>
                <c:pt idx="54" formatCode="0">
                  <c:v>66663.630326291517</c:v>
                </c:pt>
                <c:pt idx="55" formatCode="0">
                  <c:v>66311.558698581575</c:v>
                </c:pt>
                <c:pt idx="56" formatCode="0">
                  <c:v>65961.346472023841</c:v>
                </c:pt>
                <c:pt idx="57" formatCode="0">
                  <c:v>65612.983826535186</c:v>
                </c:pt>
                <c:pt idx="58" formatCode="0">
                  <c:v>65266.460993895467</c:v>
                </c:pt>
                <c:pt idx="59" formatCode="0">
                  <c:v>64921.768257473566</c:v>
                </c:pt>
                <c:pt idx="60" formatCode="0">
                  <c:v>64578.895951954946</c:v>
                </c:pt>
                <c:pt idx="61" formatCode="0">
                  <c:v>64237.834463070685</c:v>
                </c:pt>
                <c:pt idx="62" formatCode="0">
                  <c:v>63898.574227327794</c:v>
                </c:pt>
                <c:pt idx="63" formatCode="0">
                  <c:v>63561.105731741118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3C3-4E0F-9AF3-823C1255D4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8942888"/>
        <c:axId val="868944856"/>
      </c:lineChart>
      <c:catAx>
        <c:axId val="520245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0246736"/>
        <c:crosses val="autoZero"/>
        <c:auto val="1"/>
        <c:lblAlgn val="ctr"/>
        <c:lblOffset val="100"/>
        <c:noMultiLvlLbl val="0"/>
      </c:catAx>
      <c:valAx>
        <c:axId val="52024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0245424"/>
        <c:crosses val="autoZero"/>
        <c:crossBetween val="between"/>
      </c:valAx>
      <c:valAx>
        <c:axId val="868944856"/>
        <c:scaling>
          <c:orientation val="minMax"/>
        </c:scaling>
        <c:delete val="0"/>
        <c:axPos val="r"/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68942888"/>
        <c:crosses val="max"/>
        <c:crossBetween val="between"/>
      </c:valAx>
      <c:catAx>
        <c:axId val="868942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689448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Dorotea!$C$25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Dorotea!$B$26:$B$41</c:f>
              <c:strCache>
                <c:ptCount val="15"/>
                <c:pt idx="0">
                  <c:v>Q vård och omsorg; sociala tjänster</c:v>
                </c:pt>
                <c:pt idx="1">
                  <c:v>B+C tillverkning och utvinning</c:v>
                </c:pt>
                <c:pt idx="2">
                  <c:v>P utbildning </c:v>
                </c:pt>
                <c:pt idx="3">
                  <c:v>G handel</c:v>
                </c:pt>
                <c:pt idx="4">
                  <c:v>M+N företagstjänster</c:v>
                </c:pt>
                <c:pt idx="5">
                  <c:v>F byggverksamhet</c:v>
                </c:pt>
                <c:pt idx="6">
                  <c:v>A jordbruk, skogsbruk och fiske</c:v>
                </c:pt>
                <c:pt idx="7">
                  <c:v>J information och kommunikation</c:v>
                </c:pt>
                <c:pt idx="8">
                  <c:v>I hotell- och restaurangverksamhet</c:v>
                </c:pt>
                <c:pt idx="9">
                  <c:v>H transport och magasinering</c:v>
                </c:pt>
                <c:pt idx="10">
                  <c:v>O offentlig förvaltning och försvar</c:v>
                </c:pt>
                <c:pt idx="11">
                  <c:v>R+S+T+U kulturella och personliga tjänster m.m.</c:v>
                </c:pt>
                <c:pt idx="12">
                  <c:v>L fastighetsverksamhet</c:v>
                </c:pt>
                <c:pt idx="13">
                  <c:v>K finans- och försäkringsverksamhet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Dorotea!$C$26:$C$41</c:f>
              <c:numCache>
                <c:formatCode>0</c:formatCode>
                <c:ptCount val="15"/>
                <c:pt idx="0">
                  <c:v>214</c:v>
                </c:pt>
                <c:pt idx="1">
                  <c:v>47</c:v>
                </c:pt>
                <c:pt idx="2">
                  <c:v>89</c:v>
                </c:pt>
                <c:pt idx="3">
                  <c:v>52</c:v>
                </c:pt>
                <c:pt idx="4">
                  <c:v>36</c:v>
                </c:pt>
                <c:pt idx="5">
                  <c:v>1</c:v>
                </c:pt>
                <c:pt idx="6">
                  <c:v>8</c:v>
                </c:pt>
                <c:pt idx="7">
                  <c:v>16</c:v>
                </c:pt>
                <c:pt idx="8">
                  <c:v>30</c:v>
                </c:pt>
                <c:pt idx="9">
                  <c:v>8</c:v>
                </c:pt>
                <c:pt idx="10">
                  <c:v>30</c:v>
                </c:pt>
                <c:pt idx="11">
                  <c:v>15</c:v>
                </c:pt>
                <c:pt idx="12">
                  <c:v>8</c:v>
                </c:pt>
                <c:pt idx="13">
                  <c:v>5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0F-7F43-8015-80DFD775FB11}"/>
            </c:ext>
          </c:extLst>
        </c:ser>
        <c:ser>
          <c:idx val="1"/>
          <c:order val="1"/>
          <c:tx>
            <c:strRef>
              <c:f>Dorotea!$D$25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rgbClr val="FF9300"/>
            </a:solidFill>
            <a:ln>
              <a:noFill/>
            </a:ln>
            <a:effectLst/>
          </c:spPr>
          <c:invertIfNegative val="0"/>
          <c:cat>
            <c:strRef>
              <c:f>Dorotea!$B$26:$B$41</c:f>
              <c:strCache>
                <c:ptCount val="15"/>
                <c:pt idx="0">
                  <c:v>Q vård och omsorg; sociala tjänster</c:v>
                </c:pt>
                <c:pt idx="1">
                  <c:v>B+C tillverkning och utvinning</c:v>
                </c:pt>
                <c:pt idx="2">
                  <c:v>P utbildning </c:v>
                </c:pt>
                <c:pt idx="3">
                  <c:v>G handel</c:v>
                </c:pt>
                <c:pt idx="4">
                  <c:v>M+N företagstjänster</c:v>
                </c:pt>
                <c:pt idx="5">
                  <c:v>F byggverksamhet</c:v>
                </c:pt>
                <c:pt idx="6">
                  <c:v>A jordbruk, skogsbruk och fiske</c:v>
                </c:pt>
                <c:pt idx="7">
                  <c:v>J information och kommunikation</c:v>
                </c:pt>
                <c:pt idx="8">
                  <c:v>I hotell- och restaurangverksamhet</c:v>
                </c:pt>
                <c:pt idx="9">
                  <c:v>H transport och magasinering</c:v>
                </c:pt>
                <c:pt idx="10">
                  <c:v>O offentlig förvaltning och försvar</c:v>
                </c:pt>
                <c:pt idx="11">
                  <c:v>R+S+T+U kulturella och personliga tjänster m.m.</c:v>
                </c:pt>
                <c:pt idx="12">
                  <c:v>L fastighetsverksamhet</c:v>
                </c:pt>
                <c:pt idx="13">
                  <c:v>K finans- och försäkringsverksamhet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Dorotea!$D$26:$D$41</c:f>
              <c:numCache>
                <c:formatCode>0</c:formatCode>
                <c:ptCount val="15"/>
                <c:pt idx="0">
                  <c:v>45</c:v>
                </c:pt>
                <c:pt idx="1">
                  <c:v>145</c:v>
                </c:pt>
                <c:pt idx="2">
                  <c:v>21</c:v>
                </c:pt>
                <c:pt idx="3">
                  <c:v>38</c:v>
                </c:pt>
                <c:pt idx="4">
                  <c:v>46</c:v>
                </c:pt>
                <c:pt idx="5">
                  <c:v>76</c:v>
                </c:pt>
                <c:pt idx="6">
                  <c:v>66</c:v>
                </c:pt>
                <c:pt idx="7">
                  <c:v>56</c:v>
                </c:pt>
                <c:pt idx="8">
                  <c:v>21</c:v>
                </c:pt>
                <c:pt idx="9">
                  <c:v>39</c:v>
                </c:pt>
                <c:pt idx="10">
                  <c:v>17</c:v>
                </c:pt>
                <c:pt idx="11">
                  <c:v>17</c:v>
                </c:pt>
                <c:pt idx="12">
                  <c:v>16</c:v>
                </c:pt>
                <c:pt idx="13">
                  <c:v>2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0F-7F43-8015-80DFD775FB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55836752"/>
        <c:axId val="955841672"/>
      </c:barChart>
      <c:catAx>
        <c:axId val="955836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55841672"/>
        <c:crosses val="autoZero"/>
        <c:auto val="1"/>
        <c:lblAlgn val="ctr"/>
        <c:lblOffset val="100"/>
        <c:noMultiLvlLbl val="0"/>
      </c:catAx>
      <c:valAx>
        <c:axId val="955841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55836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Dorotea!$F$44</c:f>
              <c:strCache>
                <c:ptCount val="1"/>
                <c:pt idx="0">
                  <c:v>Andel 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Dorotea!$B$45:$B$60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K finans- och försäkringsverksamhet</c:v>
                </c:pt>
                <c:pt idx="3">
                  <c:v>O offentlig förvaltning och försvar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D+E energiförsörjning; miljöverksamhet</c:v>
                </c:pt>
                <c:pt idx="7">
                  <c:v>R+S+T+U kulturella och personliga tjänster m.m.</c:v>
                </c:pt>
                <c:pt idx="8">
                  <c:v>M+N företagstjänster</c:v>
                </c:pt>
                <c:pt idx="9">
                  <c:v>L fastighetsverksamhet</c:v>
                </c:pt>
                <c:pt idx="10">
                  <c:v>B+C tillverkning och utvinning</c:v>
                </c:pt>
                <c:pt idx="11">
                  <c:v>J information och kommunikation</c:v>
                </c:pt>
                <c:pt idx="12">
                  <c:v>H transport och magasinering</c:v>
                </c:pt>
                <c:pt idx="13">
                  <c:v>A jordbruk, skogsbruk och fiske</c:v>
                </c:pt>
                <c:pt idx="14">
                  <c:v>F byggverksamhet</c:v>
                </c:pt>
              </c:strCache>
            </c:strRef>
          </c:cat>
          <c:val>
            <c:numRef>
              <c:f>Dorotea!$F$45:$F$60</c:f>
              <c:numCache>
                <c:formatCode>0%</c:formatCode>
                <c:ptCount val="15"/>
                <c:pt idx="0">
                  <c:v>0.82625482625482627</c:v>
                </c:pt>
                <c:pt idx="1">
                  <c:v>0.80909090909090908</c:v>
                </c:pt>
                <c:pt idx="2">
                  <c:v>0.7142857142857143</c:v>
                </c:pt>
                <c:pt idx="3">
                  <c:v>0.63829787234042556</c:v>
                </c:pt>
                <c:pt idx="4">
                  <c:v>0.58823529411764708</c:v>
                </c:pt>
                <c:pt idx="5">
                  <c:v>0.57777777777777772</c:v>
                </c:pt>
                <c:pt idx="6">
                  <c:v>0.5</c:v>
                </c:pt>
                <c:pt idx="7">
                  <c:v>0.46875</c:v>
                </c:pt>
                <c:pt idx="8">
                  <c:v>0.43902439024390244</c:v>
                </c:pt>
                <c:pt idx="9">
                  <c:v>0.33333333333333331</c:v>
                </c:pt>
                <c:pt idx="10">
                  <c:v>0.24479166666666666</c:v>
                </c:pt>
                <c:pt idx="11">
                  <c:v>0.22222222222222221</c:v>
                </c:pt>
                <c:pt idx="12">
                  <c:v>0.1702127659574468</c:v>
                </c:pt>
                <c:pt idx="13">
                  <c:v>0.10810810810810811</c:v>
                </c:pt>
                <c:pt idx="14">
                  <c:v>1.2987012987012988E-2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7E-1C45-8EDE-94237CBDBDFB}"/>
            </c:ext>
          </c:extLst>
        </c:ser>
        <c:ser>
          <c:idx val="1"/>
          <c:order val="1"/>
          <c:tx>
            <c:strRef>
              <c:f>Dorotea!$G$44</c:f>
              <c:strCache>
                <c:ptCount val="1"/>
                <c:pt idx="0">
                  <c:v>Andel män</c:v>
                </c:pt>
              </c:strCache>
            </c:strRef>
          </c:tx>
          <c:spPr>
            <a:solidFill>
              <a:srgbClr val="F49014"/>
            </a:solidFill>
            <a:ln>
              <a:noFill/>
            </a:ln>
            <a:effectLst/>
          </c:spPr>
          <c:invertIfNegative val="0"/>
          <c:cat>
            <c:strRef>
              <c:f>Dorotea!$B$45:$B$60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K finans- och försäkringsverksamhet</c:v>
                </c:pt>
                <c:pt idx="3">
                  <c:v>O offentlig förvaltning och försvar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D+E energiförsörjning; miljöverksamhet</c:v>
                </c:pt>
                <c:pt idx="7">
                  <c:v>R+S+T+U kulturella och personliga tjänster m.m.</c:v>
                </c:pt>
                <c:pt idx="8">
                  <c:v>M+N företagstjänster</c:v>
                </c:pt>
                <c:pt idx="9">
                  <c:v>L fastighetsverksamhet</c:v>
                </c:pt>
                <c:pt idx="10">
                  <c:v>B+C tillverkning och utvinning</c:v>
                </c:pt>
                <c:pt idx="11">
                  <c:v>J information och kommunikation</c:v>
                </c:pt>
                <c:pt idx="12">
                  <c:v>H transport och magasinering</c:v>
                </c:pt>
                <c:pt idx="13">
                  <c:v>A jordbruk, skogsbruk och fiske</c:v>
                </c:pt>
                <c:pt idx="14">
                  <c:v>F byggverksamhet</c:v>
                </c:pt>
              </c:strCache>
            </c:strRef>
          </c:cat>
          <c:val>
            <c:numRef>
              <c:f>Dorotea!$G$45:$G$60</c:f>
              <c:numCache>
                <c:formatCode>0%</c:formatCode>
                <c:ptCount val="15"/>
                <c:pt idx="0">
                  <c:v>0.17374517374517376</c:v>
                </c:pt>
                <c:pt idx="1">
                  <c:v>0.19090909090909092</c:v>
                </c:pt>
                <c:pt idx="2">
                  <c:v>0.2857142857142857</c:v>
                </c:pt>
                <c:pt idx="3">
                  <c:v>0.36170212765957449</c:v>
                </c:pt>
                <c:pt idx="4">
                  <c:v>0.41176470588235292</c:v>
                </c:pt>
                <c:pt idx="5">
                  <c:v>0.42222222222222222</c:v>
                </c:pt>
                <c:pt idx="6">
                  <c:v>0.5</c:v>
                </c:pt>
                <c:pt idx="7">
                  <c:v>0.53125</c:v>
                </c:pt>
                <c:pt idx="8">
                  <c:v>0.56097560975609762</c:v>
                </c:pt>
                <c:pt idx="9">
                  <c:v>0.66666666666666663</c:v>
                </c:pt>
                <c:pt idx="10">
                  <c:v>0.75520833333333337</c:v>
                </c:pt>
                <c:pt idx="11">
                  <c:v>0.77777777777777779</c:v>
                </c:pt>
                <c:pt idx="12">
                  <c:v>0.82978723404255317</c:v>
                </c:pt>
                <c:pt idx="13">
                  <c:v>0.89189189189189189</c:v>
                </c:pt>
                <c:pt idx="14">
                  <c:v>0.98701298701298701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7E-1C45-8EDE-94237CBDBD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6891008"/>
        <c:axId val="856891992"/>
      </c:barChart>
      <c:catAx>
        <c:axId val="85689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56891992"/>
        <c:crosses val="autoZero"/>
        <c:auto val="1"/>
        <c:lblAlgn val="ctr"/>
        <c:lblOffset val="100"/>
        <c:noMultiLvlLbl val="0"/>
      </c:catAx>
      <c:valAx>
        <c:axId val="856891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56891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Dorotea!$C$63</c:f>
              <c:strCache>
                <c:ptCount val="1"/>
                <c:pt idx="0">
                  <c:v>Andel kvinnor kommunen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Dorotea!$B$64:$B$79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K finans- och försäkringsverksamhet</c:v>
                </c:pt>
                <c:pt idx="3">
                  <c:v>O offentlig förvaltning och försvar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D+E energiförsörjning; miljöverksamhet</c:v>
                </c:pt>
                <c:pt idx="7">
                  <c:v>R+S+T+U kulturella och personliga tjänster m.m.</c:v>
                </c:pt>
                <c:pt idx="8">
                  <c:v>M+N företagstjänster</c:v>
                </c:pt>
                <c:pt idx="9">
                  <c:v>L fastighetsverksamhet</c:v>
                </c:pt>
                <c:pt idx="10">
                  <c:v>B+C tillverkning och utvinning</c:v>
                </c:pt>
                <c:pt idx="11">
                  <c:v>J information och kommunikation</c:v>
                </c:pt>
                <c:pt idx="12">
                  <c:v>H transport och magasinering</c:v>
                </c:pt>
                <c:pt idx="13">
                  <c:v>A jordbruk, skogsbruk och fiske</c:v>
                </c:pt>
                <c:pt idx="14">
                  <c:v>F byggverksamhet</c:v>
                </c:pt>
              </c:strCache>
            </c:strRef>
          </c:cat>
          <c:val>
            <c:numRef>
              <c:f>Dorotea!$C$64:$C$79</c:f>
              <c:numCache>
                <c:formatCode>0%</c:formatCode>
                <c:ptCount val="15"/>
                <c:pt idx="0">
                  <c:v>0.82625482625482627</c:v>
                </c:pt>
                <c:pt idx="1">
                  <c:v>0.80909090909090908</c:v>
                </c:pt>
                <c:pt idx="2">
                  <c:v>0.7142857142857143</c:v>
                </c:pt>
                <c:pt idx="3">
                  <c:v>0.63829787234042556</c:v>
                </c:pt>
                <c:pt idx="4">
                  <c:v>0.58823529411764708</c:v>
                </c:pt>
                <c:pt idx="5">
                  <c:v>0.57777777777777772</c:v>
                </c:pt>
                <c:pt idx="6">
                  <c:v>0.5</c:v>
                </c:pt>
                <c:pt idx="7">
                  <c:v>0.46875</c:v>
                </c:pt>
                <c:pt idx="8">
                  <c:v>0.43902439024390244</c:v>
                </c:pt>
                <c:pt idx="9">
                  <c:v>0.33333333333333331</c:v>
                </c:pt>
                <c:pt idx="10">
                  <c:v>0.24479166666666666</c:v>
                </c:pt>
                <c:pt idx="11">
                  <c:v>0.22222222222222221</c:v>
                </c:pt>
                <c:pt idx="12">
                  <c:v>0.1702127659574468</c:v>
                </c:pt>
                <c:pt idx="13">
                  <c:v>0.10810810810810811</c:v>
                </c:pt>
                <c:pt idx="14">
                  <c:v>1.2987012987012988E-2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C5-8F49-996F-C10832AEDFD5}"/>
            </c:ext>
          </c:extLst>
        </c:ser>
        <c:ser>
          <c:idx val="1"/>
          <c:order val="1"/>
          <c:tx>
            <c:strRef>
              <c:f>Dorotea!$D$63</c:f>
              <c:strCache>
                <c:ptCount val="1"/>
                <c:pt idx="0">
                  <c:v>Andel män kommunen</c:v>
                </c:pt>
              </c:strCache>
            </c:strRef>
          </c:tx>
          <c:spPr>
            <a:solidFill>
              <a:srgbClr val="F4901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490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3C3E-5A46-B7FA-93A18C3E1596}"/>
              </c:ext>
            </c:extLst>
          </c:dPt>
          <c:cat>
            <c:strRef>
              <c:f>Dorotea!$B$64:$B$79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K finans- och försäkringsverksamhet</c:v>
                </c:pt>
                <c:pt idx="3">
                  <c:v>O offentlig förvaltning och försvar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D+E energiförsörjning; miljöverksamhet</c:v>
                </c:pt>
                <c:pt idx="7">
                  <c:v>R+S+T+U kulturella och personliga tjänster m.m.</c:v>
                </c:pt>
                <c:pt idx="8">
                  <c:v>M+N företagstjänster</c:v>
                </c:pt>
                <c:pt idx="9">
                  <c:v>L fastighetsverksamhet</c:v>
                </c:pt>
                <c:pt idx="10">
                  <c:v>B+C tillverkning och utvinning</c:v>
                </c:pt>
                <c:pt idx="11">
                  <c:v>J information och kommunikation</c:v>
                </c:pt>
                <c:pt idx="12">
                  <c:v>H transport och magasinering</c:v>
                </c:pt>
                <c:pt idx="13">
                  <c:v>A jordbruk, skogsbruk och fiske</c:v>
                </c:pt>
                <c:pt idx="14">
                  <c:v>F byggverksamhet</c:v>
                </c:pt>
              </c:strCache>
            </c:strRef>
          </c:cat>
          <c:val>
            <c:numRef>
              <c:f>Dorotea!$D$64:$D$79</c:f>
              <c:numCache>
                <c:formatCode>0%</c:formatCode>
                <c:ptCount val="15"/>
                <c:pt idx="0">
                  <c:v>0.17374517374517376</c:v>
                </c:pt>
                <c:pt idx="1">
                  <c:v>0.19090909090909092</c:v>
                </c:pt>
                <c:pt idx="2">
                  <c:v>0.2857142857142857</c:v>
                </c:pt>
                <c:pt idx="3">
                  <c:v>0.36170212765957449</c:v>
                </c:pt>
                <c:pt idx="4">
                  <c:v>0.41176470588235292</c:v>
                </c:pt>
                <c:pt idx="5">
                  <c:v>0.42222222222222222</c:v>
                </c:pt>
                <c:pt idx="6">
                  <c:v>0.5</c:v>
                </c:pt>
                <c:pt idx="7">
                  <c:v>0.53125</c:v>
                </c:pt>
                <c:pt idx="8">
                  <c:v>0.56097560975609762</c:v>
                </c:pt>
                <c:pt idx="9">
                  <c:v>0.66666666666666663</c:v>
                </c:pt>
                <c:pt idx="10">
                  <c:v>0.75520833333333337</c:v>
                </c:pt>
                <c:pt idx="11">
                  <c:v>0.77777777777777779</c:v>
                </c:pt>
                <c:pt idx="12">
                  <c:v>0.82978723404255317</c:v>
                </c:pt>
                <c:pt idx="13">
                  <c:v>0.89189189189189189</c:v>
                </c:pt>
                <c:pt idx="14">
                  <c:v>0.98701298701298701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C5-8F49-996F-C10832AEDFD5}"/>
            </c:ext>
          </c:extLst>
        </c:ser>
        <c:ser>
          <c:idx val="2"/>
          <c:order val="2"/>
          <c:tx>
            <c:strRef>
              <c:f>Dorotea!$E$63</c:f>
              <c:strCache>
                <c:ptCount val="1"/>
                <c:pt idx="0">
                  <c:v>Andel kvinnor länet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Dorotea!$B$64:$B$79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K finans- och försäkringsverksamhet</c:v>
                </c:pt>
                <c:pt idx="3">
                  <c:v>O offentlig förvaltning och försvar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D+E energiförsörjning; miljöverksamhet</c:v>
                </c:pt>
                <c:pt idx="7">
                  <c:v>R+S+T+U kulturella och personliga tjänster m.m.</c:v>
                </c:pt>
                <c:pt idx="8">
                  <c:v>M+N företagstjänster</c:v>
                </c:pt>
                <c:pt idx="9">
                  <c:v>L fastighetsverksamhet</c:v>
                </c:pt>
                <c:pt idx="10">
                  <c:v>B+C tillverkning och utvinning</c:v>
                </c:pt>
                <c:pt idx="11">
                  <c:v>J information och kommunikation</c:v>
                </c:pt>
                <c:pt idx="12">
                  <c:v>H transport och magasinering</c:v>
                </c:pt>
                <c:pt idx="13">
                  <c:v>A jordbruk, skogsbruk och fiske</c:v>
                </c:pt>
                <c:pt idx="14">
                  <c:v>F byggverksamhet</c:v>
                </c:pt>
              </c:strCache>
            </c:strRef>
          </c:cat>
          <c:val>
            <c:numRef>
              <c:f>Dorotea!$E$64:$E$79</c:f>
              <c:numCache>
                <c:formatCode>0%</c:formatCode>
                <c:ptCount val="15"/>
                <c:pt idx="0">
                  <c:v>0.76566222845129639</c:v>
                </c:pt>
                <c:pt idx="1">
                  <c:v>0.69575693464974142</c:v>
                </c:pt>
                <c:pt idx="2">
                  <c:v>0.49284253578732107</c:v>
                </c:pt>
                <c:pt idx="3">
                  <c:v>0.59197012138188609</c:v>
                </c:pt>
                <c:pt idx="4">
                  <c:v>0.55012919896640822</c:v>
                </c:pt>
                <c:pt idx="5">
                  <c:v>0.45709377684079017</c:v>
                </c:pt>
                <c:pt idx="6">
                  <c:v>0.28827818283791362</c:v>
                </c:pt>
                <c:pt idx="7">
                  <c:v>0.57277992277992273</c:v>
                </c:pt>
                <c:pt idx="8">
                  <c:v>0.39974538510502866</c:v>
                </c:pt>
                <c:pt idx="9">
                  <c:v>0.37035150280183393</c:v>
                </c:pt>
                <c:pt idx="10">
                  <c:v>0.18535453943008615</c:v>
                </c:pt>
                <c:pt idx="11">
                  <c:v>0.2327485380116959</c:v>
                </c:pt>
                <c:pt idx="12">
                  <c:v>0.17841409691629956</c:v>
                </c:pt>
                <c:pt idx="13">
                  <c:v>0.22561665535188957</c:v>
                </c:pt>
                <c:pt idx="14">
                  <c:v>7.9313496496394839E-2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C5-8F49-996F-C10832AEDFD5}"/>
            </c:ext>
          </c:extLst>
        </c:ser>
        <c:ser>
          <c:idx val="3"/>
          <c:order val="3"/>
          <c:tx>
            <c:strRef>
              <c:f>Dorotea!$F$63</c:f>
              <c:strCache>
                <c:ptCount val="1"/>
                <c:pt idx="0">
                  <c:v>Andel män länet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Dorotea!$B$64:$B$79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K finans- och försäkringsverksamhet</c:v>
                </c:pt>
                <c:pt idx="3">
                  <c:v>O offentlig förvaltning och försvar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D+E energiförsörjning; miljöverksamhet</c:v>
                </c:pt>
                <c:pt idx="7">
                  <c:v>R+S+T+U kulturella och personliga tjänster m.m.</c:v>
                </c:pt>
                <c:pt idx="8">
                  <c:v>M+N företagstjänster</c:v>
                </c:pt>
                <c:pt idx="9">
                  <c:v>L fastighetsverksamhet</c:v>
                </c:pt>
                <c:pt idx="10">
                  <c:v>B+C tillverkning och utvinning</c:v>
                </c:pt>
                <c:pt idx="11">
                  <c:v>J information och kommunikation</c:v>
                </c:pt>
                <c:pt idx="12">
                  <c:v>H transport och magasinering</c:v>
                </c:pt>
                <c:pt idx="13">
                  <c:v>A jordbruk, skogsbruk och fiske</c:v>
                </c:pt>
                <c:pt idx="14">
                  <c:v>F byggverksamhet</c:v>
                </c:pt>
              </c:strCache>
            </c:strRef>
          </c:cat>
          <c:val>
            <c:numRef>
              <c:f>Dorotea!$F$64:$F$79</c:f>
              <c:numCache>
                <c:formatCode>0%</c:formatCode>
                <c:ptCount val="15"/>
                <c:pt idx="0">
                  <c:v>0.23433777154870358</c:v>
                </c:pt>
                <c:pt idx="1">
                  <c:v>0.30424306535025858</c:v>
                </c:pt>
                <c:pt idx="2">
                  <c:v>0.50715746421267893</c:v>
                </c:pt>
                <c:pt idx="3">
                  <c:v>0.40802987861811391</c:v>
                </c:pt>
                <c:pt idx="4">
                  <c:v>0.44987080103359173</c:v>
                </c:pt>
                <c:pt idx="5">
                  <c:v>0.54290622315920978</c:v>
                </c:pt>
                <c:pt idx="6">
                  <c:v>0.71172181716208638</c:v>
                </c:pt>
                <c:pt idx="7">
                  <c:v>0.42722007722007721</c:v>
                </c:pt>
                <c:pt idx="8">
                  <c:v>0.60025461489497134</c:v>
                </c:pt>
                <c:pt idx="9">
                  <c:v>0.62964849719816607</c:v>
                </c:pt>
                <c:pt idx="10">
                  <c:v>0.81464546056991383</c:v>
                </c:pt>
                <c:pt idx="11">
                  <c:v>0.76725146198830407</c:v>
                </c:pt>
                <c:pt idx="12">
                  <c:v>0.82158590308370039</c:v>
                </c:pt>
                <c:pt idx="13">
                  <c:v>0.77438334464811043</c:v>
                </c:pt>
                <c:pt idx="14">
                  <c:v>0.92068650350360515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C5-8F49-996F-C10832AEDF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7050056"/>
        <c:axId val="517050712"/>
      </c:barChart>
      <c:catAx>
        <c:axId val="517050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7050712"/>
        <c:crosses val="autoZero"/>
        <c:auto val="1"/>
        <c:lblAlgn val="ctr"/>
        <c:lblOffset val="100"/>
        <c:noMultiLvlLbl val="0"/>
      </c:catAx>
      <c:valAx>
        <c:axId val="517050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7050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r">
              <a:defRPr sz="1200"/>
            </a:lvl1pPr>
          </a:lstStyle>
          <a:p>
            <a:fld id="{C51D43CF-4250-4FCC-9F87-67256B49C6C8}" type="datetimeFigureOut">
              <a:rPr lang="sv-SE" smtClean="0"/>
              <a:t>2019-02-26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9" tIns="45514" rIns="91029" bIns="4551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029" tIns="45514" rIns="91029" bIns="45514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r">
              <a:defRPr sz="1200"/>
            </a:lvl1pPr>
          </a:lstStyle>
          <a:p>
            <a:fld id="{E356CE4E-E75E-48D9-88FC-8D09A4C446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4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Platshållare för bildobjekt 1">
            <a:extLst>
              <a:ext uri="{FF2B5EF4-FFF2-40B4-BE49-F238E27FC236}">
                <a16:creationId xmlns:a16="http://schemas.microsoft.com/office/drawing/2014/main" id="{0B8E8A80-1CDE-FC49-A58B-7D4F86C3FB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6" name="Platshållare för anteckningar 2">
            <a:extLst>
              <a:ext uri="{FF2B5EF4-FFF2-40B4-BE49-F238E27FC236}">
                <a16:creationId xmlns:a16="http://schemas.microsoft.com/office/drawing/2014/main" id="{80A3E8C3-E0A6-CA46-BFE2-DE5543393B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84200"/>
            <a:endParaRPr lang="sv-SE" altLang="sv-SE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Light" panose="020B0403020202020204" pitchFamily="34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"Att alla invånare har tillgång till ett allsidigt och tillgängligt utbud av utbildningar av hög kvalité från förskola till och med universitetsutbildning, i ett livslångt lärande."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"Ökad överensstämmelse mellan arbetskraftsutbud, arbetsmarknadens efterfrågan av kompetens och utbud av utbildningar."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>
              <a:lnSpc>
                <a:spcPct val="100000"/>
              </a:lnSpc>
              <a:spcBef>
                <a:spcPct val="0"/>
              </a:spcBef>
            </a:pPr>
            <a:endParaRPr lang="sv-SE" altLang="sv-SE" sz="540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56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Behöriga till gymnasiet:</a:t>
            </a:r>
          </a:p>
          <a:p>
            <a:endParaRPr lang="sv-SE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Täljaren består av personer som slutade grundskolan år t och som var folkbokförda i regionen vid utgången av år t och hade behörighet till gymnasiet (fr.o.m. 2011 behörighet till minst ett nationellt program, se mer information nedan). Nämnaren består av personer som slutade grundskolan år t och som var folkbokförda i regionen vid utgången av år t. </a:t>
            </a:r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 att en elev ska vara behörig till ett nationellt yrkesprogram krävs godkänt i ämnena svenska/svenska som andra språk, engelska och matematik samt ytterligare betyg i fem ämnen, det vill säga totalt åtta.  Källa: &lt;a 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href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="http://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www.scb.se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/stativ"&gt;Databasen STATIV&lt;/a&gt;</a:t>
            </a:r>
            <a:r>
              <a:rPr lang="sv-SE" dirty="0"/>
              <a:t> </a:t>
            </a:r>
          </a:p>
          <a:p>
            <a:endParaRPr lang="sv-SE" dirty="0"/>
          </a:p>
          <a:p>
            <a:r>
              <a:rPr lang="sv-SE" dirty="0"/>
              <a:t>Behöriga till högskolan:</a:t>
            </a:r>
          </a:p>
          <a:p>
            <a:endParaRPr lang="sv-SE" dirty="0"/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Täljaren består av personer som slutade gymnasiet år t och som var folkbokförda i regionen vid utgången av år t och hade behörighet till högskolan. Nämnaren består av personer som slutade gymnasiet år t och som var folkbokförda i regionen vid utgången av år t. Fr.o.m. 2010 avser folkbokföring och vistelsetid utgången av år t-1. År 2014 var det första året då studenter tog examen enligt den nya läroplanen GY 2011.  Källa: &lt;a 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href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="http://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www.scb.se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/stativ"&gt;Databasen STATIV&lt;/a&gt;</a:t>
            </a:r>
            <a:r>
              <a:rPr lang="sv-SE" dirty="0"/>
              <a:t> 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Lägg till behörgihet2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18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9713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/>
              <a:t>~100 % innebär</a:t>
            </a:r>
            <a:r>
              <a:rPr lang="sv-SE" sz="1200" baseline="0" dirty="0"/>
              <a:t> att det är 1-4 ej behöriga</a:t>
            </a:r>
            <a:endParaRPr lang="sv-SE" sz="1200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20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7091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/>
              <a:t>Ansökningar till högskola per kommun finns ej</a:t>
            </a:r>
          </a:p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9735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Platshållare för bildobjekt 1">
            <a:extLst>
              <a:ext uri="{FF2B5EF4-FFF2-40B4-BE49-F238E27FC236}">
                <a16:creationId xmlns:a16="http://schemas.microsoft.com/office/drawing/2014/main" id="{0B8E8A80-1CDE-FC49-A58B-7D4F86C3FB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6" name="Platshållare för anteckningar 2">
            <a:extLst>
              <a:ext uri="{FF2B5EF4-FFF2-40B4-BE49-F238E27FC236}">
                <a16:creationId xmlns:a16="http://schemas.microsoft.com/office/drawing/2014/main" id="{80A3E8C3-E0A6-CA46-BFE2-DE5543393B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84200"/>
            <a:endParaRPr lang="sv-SE" altLang="sv-SE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Light" panose="020B0403020202020204" pitchFamily="34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"Att alla invånare har tillgång till ett allsidigt och tillgängligt utbud av utbildningar av hög kvalité från förskola till och med universitetsutbildning, i ett livslångt lärande."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"Ökad överensstämmelse mellan arbetskraftsutbud, arbetsmarknadens efterfrågan av kompetens och utbud av utbildningar."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>
              <a:lnSpc>
                <a:spcPct val="100000"/>
              </a:lnSpc>
              <a:spcBef>
                <a:spcPct val="0"/>
              </a:spcBef>
            </a:pPr>
            <a:endParaRPr lang="sv-SE" altLang="sv-SE" sz="540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450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på bakgrundspla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/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650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427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958"/>
          <a:stretch/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33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AACED7FC-43C7-894A-A901-859E163D61C4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9560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nehållsförtec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92215"/>
            <a:ext cx="7886700" cy="459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Innehåll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290988"/>
            <a:ext cx="6858000" cy="459002"/>
          </a:xfrm>
          <a:solidFill>
            <a:srgbClr val="62269E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844738"/>
            <a:ext cx="6858000" cy="459000"/>
          </a:xfrm>
          <a:solidFill>
            <a:srgbClr val="77777A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2" hasCustomPrompt="1"/>
          </p:nvPr>
        </p:nvSpPr>
        <p:spPr>
          <a:xfrm>
            <a:off x="628650" y="2398488"/>
            <a:ext cx="6858000" cy="459002"/>
          </a:xfrm>
          <a:solidFill>
            <a:srgbClr val="CB2B99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16" name="Platshållare för text 15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66800"/>
            <a:ext cx="6858000" cy="459000"/>
          </a:xfrm>
          <a:solidFill>
            <a:srgbClr val="64CBC9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</p:spTree>
    <p:extLst>
      <p:ext uri="{BB962C8B-B14F-4D97-AF65-F5344CB8AC3E}">
        <p14:creationId xmlns:p14="http://schemas.microsoft.com/office/powerpoint/2010/main" val="356630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62269E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 </a:t>
            </a:r>
          </a:p>
        </p:txBody>
      </p:sp>
    </p:spTree>
    <p:extLst>
      <p:ext uri="{BB962C8B-B14F-4D97-AF65-F5344CB8AC3E}">
        <p14:creationId xmlns:p14="http://schemas.microsoft.com/office/powerpoint/2010/main" val="617230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blå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64CBC9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Brödtext</a:t>
            </a:r>
          </a:p>
          <a:p>
            <a:pPr lvl="2"/>
            <a:r>
              <a:rPr lang="sv-SE" dirty="0"/>
              <a:t>Brödtext</a:t>
            </a:r>
          </a:p>
          <a:p>
            <a:pPr lvl="4"/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369219"/>
            <a:ext cx="5133294" cy="265510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29870462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lil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 sz="1500">
                <a:latin typeface="+mj-lt"/>
              </a:defRPr>
            </a:lvl1pPr>
            <a:lvl2pPr marL="257175" indent="0">
              <a:buNone/>
              <a:defRPr sz="1200">
                <a:latin typeface="+mj-lt"/>
              </a:defRPr>
            </a:lvl2pPr>
            <a:lvl3pPr marL="514350" indent="0">
              <a:buNone/>
              <a:defRPr sz="1200">
                <a:latin typeface="+mj-lt"/>
              </a:defRPr>
            </a:lvl3pPr>
            <a:lvl4pPr marL="771525" indent="0">
              <a:buNone/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sv-SE" dirty="0"/>
              <a:t>Brödtext</a:t>
            </a:r>
          </a:p>
          <a:p>
            <a:pPr lvl="1"/>
            <a:r>
              <a:rPr lang="sv-SE" dirty="0"/>
              <a:t>Brödtext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346200"/>
            <a:ext cx="7886700" cy="288698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700" cy="459000"/>
          </a:xfrm>
          <a:solidFill>
            <a:srgbClr val="7030A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24132027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77777A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433859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grå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77777A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/>
            </a:lvl1pPr>
            <a:lvl5pPr marL="1028700" indent="0">
              <a:buNone/>
              <a:defRPr/>
            </a:lvl5pPr>
          </a:lstStyle>
          <a:p>
            <a:pPr lvl="0"/>
            <a:r>
              <a:rPr lang="sv-SE" dirty="0"/>
              <a:t>Brödtext</a:t>
            </a:r>
          </a:p>
          <a:p>
            <a:pPr lvl="1"/>
            <a:r>
              <a:rPr lang="sv-SE" dirty="0"/>
              <a:t>Brödtext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361054"/>
            <a:ext cx="5132785" cy="273844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25529735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CB2B99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984498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rosa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CB2B99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Brödtext</a:t>
            </a:r>
          </a:p>
          <a:p>
            <a:pPr lvl="2"/>
            <a:r>
              <a:rPr lang="sv-SE" dirty="0"/>
              <a:t>Brödtext</a:t>
            </a:r>
          </a:p>
          <a:p>
            <a:pPr lvl="4"/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49" y="1356375"/>
            <a:ext cx="5133295" cy="272654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256432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på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192588"/>
          </a:xfrm>
          <a:prstGeom prst="rect">
            <a:avLst/>
          </a:prstGeom>
        </p:spPr>
      </p:pic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41925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62549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277585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64CBC9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0514203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bildsnummer">
            <a:extLst>
              <a:ext uri="{FF2B5EF4-FFF2-40B4-BE49-F238E27FC236}">
                <a16:creationId xmlns:a16="http://schemas.microsoft.com/office/drawing/2014/main" id="{C8AB1F27-77EF-0E40-AD90-95A56DC98126}"/>
              </a:ext>
            </a:extLst>
          </p:cNvPr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71FC9-85E4-F344-A705-63C6D66670B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6850261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punktlista +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1565" y="573881"/>
            <a:ext cx="7704139" cy="584994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0050A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0"/>
          </p:nvPr>
        </p:nvSpPr>
        <p:spPr>
          <a:xfrm>
            <a:off x="761564" y="1329929"/>
            <a:ext cx="7698223" cy="2609973"/>
          </a:xfrm>
        </p:spPr>
        <p:txBody>
          <a:bodyPr>
            <a:noAutofit/>
          </a:bodyPr>
          <a:lstStyle>
            <a:lvl1pPr>
              <a:buClr>
                <a:srgbClr val="0050A0"/>
              </a:buClr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742950" indent="-285750">
              <a:buClr>
                <a:srgbClr val="0050A0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11430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6002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20574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396000" y="248400"/>
            <a:ext cx="8063787" cy="161175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313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rödtext,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3816350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0110"/>
            <a:ext cx="3816350" cy="2862081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2"/>
          </p:nvPr>
        </p:nvSpPr>
        <p:spPr>
          <a:xfrm>
            <a:off x="4859788" y="573882"/>
            <a:ext cx="3600000" cy="361831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47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2"/>
          </p:nvPr>
        </p:nvSpPr>
        <p:spPr>
          <a:xfrm>
            <a:off x="755650" y="1329614"/>
            <a:ext cx="7704139" cy="26105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492"/>
            <a:ext cx="8064500" cy="16008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006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/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25563"/>
            <a:ext cx="7704065" cy="2614340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247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548"/>
          <a:stretch/>
        </p:blipFill>
        <p:spPr bwMode="auto">
          <a:xfrm>
            <a:off x="-6263" y="-2"/>
            <a:ext cx="9150263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110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03E08A02-F581-7345-BCB7-2EB45552AE42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1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870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0931"/>
          <a:stretch/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68325"/>
            <a:ext cx="7704139" cy="590550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576" y="1329929"/>
            <a:ext cx="7704139" cy="260997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248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55651" y="205979"/>
            <a:ext cx="770413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55651" y="1200151"/>
            <a:ext cx="7704138" cy="2667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769B1E0-10C2-AE47-AB55-7809D5305121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629" y="4505693"/>
            <a:ext cx="1440160" cy="32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96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2" r:id="rId4"/>
    <p:sldLayoutId id="2147483653" r:id="rId5"/>
    <p:sldLayoutId id="2147483655" r:id="rId6"/>
    <p:sldLayoutId id="2147483654" r:id="rId7"/>
    <p:sldLayoutId id="2147483660" r:id="rId8"/>
    <p:sldLayoutId id="2147483658" r:id="rId9"/>
    <p:sldLayoutId id="2147483659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  <p:sldLayoutId id="2147483671" r:id="rId2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50A0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63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842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334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643" userDrawn="1">
          <p15:clr>
            <a:srgbClr val="F26B43"/>
          </p15:clr>
        </p15:guide>
        <p15:guide id="2" pos="476" userDrawn="1">
          <p15:clr>
            <a:srgbClr val="F26B43"/>
          </p15:clr>
        </p15:guide>
        <p15:guide id="3" orient="horz" pos="158" userDrawn="1">
          <p15:clr>
            <a:srgbClr val="F26B43"/>
          </p15:clr>
        </p15:guide>
        <p15:guide id="4" orient="horz" pos="259" userDrawn="1">
          <p15:clr>
            <a:srgbClr val="F26B43"/>
          </p15:clr>
        </p15:guide>
        <p15:guide id="5" orient="horz" pos="835" userDrawn="1">
          <p15:clr>
            <a:srgbClr val="F26B43"/>
          </p15:clr>
        </p15:guide>
        <p15:guide id="6" orient="horz" pos="730" userDrawn="1">
          <p15:clr>
            <a:srgbClr val="F26B43"/>
          </p15:clr>
        </p15:guide>
        <p15:guide id="7" pos="5329" userDrawn="1">
          <p15:clr>
            <a:srgbClr val="F26B43"/>
          </p15:clr>
        </p15:guide>
        <p15:guide id="8" pos="249" userDrawn="1">
          <p15:clr>
            <a:srgbClr val="F26B43"/>
          </p15:clr>
        </p15:guide>
        <p15:guide id="9" orient="horz" pos="2482" userDrawn="1">
          <p15:clr>
            <a:srgbClr val="F26B43"/>
          </p15:clr>
        </p15:guide>
        <p15:guide id="10" orient="horz" pos="358" userDrawn="1">
          <p15:clr>
            <a:srgbClr val="F26B43"/>
          </p15:clr>
        </p15:guide>
        <p15:guide id="12" orient="horz" pos="2835" userDrawn="1">
          <p15:clr>
            <a:srgbClr val="F26B43"/>
          </p15:clr>
        </p15:guide>
        <p15:guide id="13" orient="horz" pos="3044" userDrawn="1">
          <p15:clr>
            <a:srgbClr val="F26B43"/>
          </p15:clr>
        </p15:guide>
        <p15:guide id="14" pos="2880" userDrawn="1">
          <p15:clr>
            <a:srgbClr val="F26B43"/>
          </p15:clr>
        </p15:guide>
        <p15:guide id="15" pos="30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8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objekt 11">
            <a:extLst>
              <a:ext uri="{FF2B5EF4-FFF2-40B4-BE49-F238E27FC236}">
                <a16:creationId xmlns:a16="http://schemas.microsoft.com/office/drawing/2014/main" id="{1740954A-D476-CE4D-96DE-E9589EA87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31" t="189" r="4431" b="43803"/>
          <a:stretch>
            <a:fillRect/>
          </a:stretch>
        </p:blipFill>
        <p:spPr bwMode="auto">
          <a:xfrm>
            <a:off x="-432197" y="-77391"/>
            <a:ext cx="9571434" cy="4171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38631E68-8ABF-7B42-A630-09A36998C6C0}"/>
              </a:ext>
            </a:extLst>
          </p:cNvPr>
          <p:cNvSpPr/>
          <p:nvPr/>
        </p:nvSpPr>
        <p:spPr>
          <a:xfrm>
            <a:off x="0" y="4513957"/>
            <a:ext cx="9144000" cy="18466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0" tIns="0" rIns="0" bIns="0" spcCol="38100" anchor="ctr">
            <a:spAutoFit/>
          </a:bodyPr>
          <a:lstStyle/>
          <a:p>
            <a:pPr algn="ctr">
              <a:defRPr/>
            </a:pPr>
            <a:endParaRPr lang="sv-SE" sz="1200">
              <a:solidFill>
                <a:srgbClr val="FFFFFF"/>
              </a:solidFill>
              <a:sym typeface="Helvetica Neue Medium"/>
            </a:endParaRPr>
          </a:p>
        </p:txBody>
      </p:sp>
      <p:pic>
        <p:nvPicPr>
          <p:cNvPr id="40967" name="Bildobjekt 10">
            <a:extLst>
              <a:ext uri="{FF2B5EF4-FFF2-40B4-BE49-F238E27FC236}">
                <a16:creationId xmlns:a16="http://schemas.microsoft.com/office/drawing/2014/main" id="{D682C441-6185-9A4E-AB99-7B712890B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13957"/>
            <a:ext cx="1440160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ubrik 1">
            <a:extLst>
              <a:ext uri="{FF2B5EF4-FFF2-40B4-BE49-F238E27FC236}">
                <a16:creationId xmlns:a16="http://schemas.microsoft.com/office/drawing/2014/main" id="{34C25D53-ECA8-B14D-8512-66AD0829263E}"/>
              </a:ext>
            </a:extLst>
          </p:cNvPr>
          <p:cNvSpPr txBox="1">
            <a:spLocks/>
          </p:cNvSpPr>
          <p:nvPr/>
        </p:nvSpPr>
        <p:spPr>
          <a:xfrm>
            <a:off x="719930" y="1563638"/>
            <a:ext cx="7704139" cy="15477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50A0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sv-SE" sz="6000" dirty="0">
                <a:solidFill>
                  <a:schemeClr val="bg1"/>
                </a:solidFill>
              </a:rPr>
              <a:t>Dorotea</a:t>
            </a:r>
          </a:p>
        </p:txBody>
      </p:sp>
    </p:spTree>
    <p:extLst>
      <p:ext uri="{BB962C8B-B14F-4D97-AF65-F5344CB8AC3E}">
        <p14:creationId xmlns:p14="http://schemas.microsoft.com/office/powerpoint/2010/main" val="1392556258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69BF30-4684-451D-9C35-29869590F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De största yrkesgrupperna i Dorotea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B12DAFA0-1C87-5C40-BD0D-C50965E7FC4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14181657"/>
              </p:ext>
            </p:extLst>
          </p:nvPr>
        </p:nvGraphicFramePr>
        <p:xfrm>
          <a:off x="628651" y="1079947"/>
          <a:ext cx="5132788" cy="2552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3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3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3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31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sv-SE" sz="1400" dirty="0"/>
                        <a:t>Yrkesgrupp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Dorotea (länet)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Män (länet)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Kvinnor (länet)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Undersköterskor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120 (5567)</a:t>
                      </a:r>
                    </a:p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11 % (11 %)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89 % (89 %)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Montörer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61 (1629)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84 % (79 %)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16 % (21 %)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Butikspersonal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58 (2510)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40 % (39 %)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60 % (61 %)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sv-SE" sz="1100" dirty="0"/>
                        <a:t>Grundskollärare, fritidspedagoger och</a:t>
                      </a:r>
                      <a:r>
                        <a:rPr lang="sv-SE" sz="1100" baseline="0" dirty="0"/>
                        <a:t> förskollärare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56 (5573)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20 % (20 %)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80 % (80 %)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r>
                        <a:rPr lang="sv-SE" sz="1100" dirty="0"/>
                        <a:t>Tidningsdistributörer, vaktmästare och övriga servicearbetare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44 (1091)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66 % (69 %)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34 % (31 %)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0EC76BAF-C5FB-EE4D-8454-EDCA775A254A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5896654" y="1389782"/>
            <a:ext cx="2618695" cy="157604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25" dirty="0"/>
              <a:t>Bland de 5 största yrkesgrupperna domineras 3 av kvinnor. Andelen kvinnor i dessa yrkesområden är lika stora som andelen kvinnor i yrkesgrupperna i länet. </a:t>
            </a:r>
          </a:p>
          <a:p>
            <a:endParaRPr lang="sv-SE" sz="1125" dirty="0"/>
          </a:p>
          <a:p>
            <a:r>
              <a:rPr lang="sv-SE" sz="1125" dirty="0"/>
              <a:t>Också de 2 yrkesgrupper som domineras av män har en andel som motsvarar könsfördelningen i länet. </a:t>
            </a:r>
          </a:p>
        </p:txBody>
      </p:sp>
    </p:spTree>
    <p:extLst>
      <p:ext uri="{BB962C8B-B14F-4D97-AF65-F5344CB8AC3E}">
        <p14:creationId xmlns:p14="http://schemas.microsoft.com/office/powerpoint/2010/main" val="4024443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D7B7AD-B410-4A0E-B130-195BD864DA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Kompetensförsörjning</a:t>
            </a:r>
          </a:p>
        </p:txBody>
      </p:sp>
    </p:spTree>
    <p:extLst>
      <p:ext uri="{BB962C8B-B14F-4D97-AF65-F5344CB8AC3E}">
        <p14:creationId xmlns:p14="http://schemas.microsoft.com/office/powerpoint/2010/main" val="3996037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8C1855-8182-D94C-891B-9DE7A8ED1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0844"/>
            <a:ext cx="7886699" cy="582002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Antal förvärvsarbetande i Dorotea 2017 och antal pensionsavgångar bland dessa fram till 2037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D9E8D1B-862F-9449-80DA-79C9BA8C116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44114" y="1203598"/>
            <a:ext cx="6624788" cy="3312368"/>
            <a:chOff x="630" y="994"/>
            <a:chExt cx="5329" cy="3207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741081BD-E505-2D44-A011-A208D03AC88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630" y="996"/>
              <a:ext cx="5318" cy="3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97D5AB9-8DE3-2D40-AF09-C8762C19640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" y="994"/>
              <a:ext cx="5329" cy="3207"/>
            </a:xfrm>
            <a:custGeom>
              <a:avLst/>
              <a:gdLst>
                <a:gd name="T0" fmla="*/ 0 w 6453"/>
                <a:gd name="T1" fmla="*/ 0 h 3879"/>
                <a:gd name="T2" fmla="*/ 0 w 6453"/>
                <a:gd name="T3" fmla="*/ 0 h 3879"/>
                <a:gd name="T4" fmla="*/ 6453 w 6453"/>
                <a:gd name="T5" fmla="*/ 0 h 3879"/>
                <a:gd name="T6" fmla="*/ 6453 w 6453"/>
                <a:gd name="T7" fmla="*/ 3879 h 3879"/>
                <a:gd name="T8" fmla="*/ 0 w 6453"/>
                <a:gd name="T9" fmla="*/ 3879 h 3879"/>
                <a:gd name="T10" fmla="*/ 0 w 6453"/>
                <a:gd name="T11" fmla="*/ 0 h 3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53" h="3879">
                  <a:moveTo>
                    <a:pt x="0" y="0"/>
                  </a:moveTo>
                  <a:lnTo>
                    <a:pt x="0" y="0"/>
                  </a:lnTo>
                  <a:lnTo>
                    <a:pt x="6453" y="0"/>
                  </a:lnTo>
                  <a:lnTo>
                    <a:pt x="6453" y="3879"/>
                  </a:lnTo>
                  <a:lnTo>
                    <a:pt x="0" y="38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4A849941-B53C-E340-9CF0-0A4D801A3F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89" y="1478"/>
              <a:ext cx="3589" cy="2216"/>
            </a:xfrm>
            <a:custGeom>
              <a:avLst/>
              <a:gdLst>
                <a:gd name="T0" fmla="*/ 0 w 4347"/>
                <a:gd name="T1" fmla="*/ 1414 h 2680"/>
                <a:gd name="T2" fmla="*/ 0 w 4347"/>
                <a:gd name="T3" fmla="*/ 1414 h 2680"/>
                <a:gd name="T4" fmla="*/ 440 w 4347"/>
                <a:gd name="T5" fmla="*/ 1414 h 2680"/>
                <a:gd name="T6" fmla="*/ 440 w 4347"/>
                <a:gd name="T7" fmla="*/ 2680 h 2680"/>
                <a:gd name="T8" fmla="*/ 0 w 4347"/>
                <a:gd name="T9" fmla="*/ 2680 h 2680"/>
                <a:gd name="T10" fmla="*/ 0 w 4347"/>
                <a:gd name="T11" fmla="*/ 1414 h 2680"/>
                <a:gd name="T12" fmla="*/ 1947 w 4347"/>
                <a:gd name="T13" fmla="*/ 1267 h 2680"/>
                <a:gd name="T14" fmla="*/ 1947 w 4347"/>
                <a:gd name="T15" fmla="*/ 1267 h 2680"/>
                <a:gd name="T16" fmla="*/ 2387 w 4347"/>
                <a:gd name="T17" fmla="*/ 1267 h 2680"/>
                <a:gd name="T18" fmla="*/ 2387 w 4347"/>
                <a:gd name="T19" fmla="*/ 2680 h 2680"/>
                <a:gd name="T20" fmla="*/ 1947 w 4347"/>
                <a:gd name="T21" fmla="*/ 2680 h 2680"/>
                <a:gd name="T22" fmla="*/ 1947 w 4347"/>
                <a:gd name="T23" fmla="*/ 1267 h 2680"/>
                <a:gd name="T24" fmla="*/ 3907 w 4347"/>
                <a:gd name="T25" fmla="*/ 0 h 2680"/>
                <a:gd name="T26" fmla="*/ 3907 w 4347"/>
                <a:gd name="T27" fmla="*/ 0 h 2680"/>
                <a:gd name="T28" fmla="*/ 4347 w 4347"/>
                <a:gd name="T29" fmla="*/ 0 h 2680"/>
                <a:gd name="T30" fmla="*/ 4347 w 4347"/>
                <a:gd name="T31" fmla="*/ 2680 h 2680"/>
                <a:gd name="T32" fmla="*/ 3907 w 4347"/>
                <a:gd name="T33" fmla="*/ 2680 h 2680"/>
                <a:gd name="T34" fmla="*/ 3907 w 4347"/>
                <a:gd name="T35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347" h="2680">
                  <a:moveTo>
                    <a:pt x="0" y="1414"/>
                  </a:moveTo>
                  <a:lnTo>
                    <a:pt x="0" y="1414"/>
                  </a:lnTo>
                  <a:lnTo>
                    <a:pt x="440" y="1414"/>
                  </a:lnTo>
                  <a:lnTo>
                    <a:pt x="440" y="2680"/>
                  </a:lnTo>
                  <a:lnTo>
                    <a:pt x="0" y="2680"/>
                  </a:lnTo>
                  <a:lnTo>
                    <a:pt x="0" y="1414"/>
                  </a:lnTo>
                  <a:close/>
                  <a:moveTo>
                    <a:pt x="1947" y="1267"/>
                  </a:moveTo>
                  <a:lnTo>
                    <a:pt x="1947" y="1267"/>
                  </a:lnTo>
                  <a:lnTo>
                    <a:pt x="2387" y="1267"/>
                  </a:lnTo>
                  <a:lnTo>
                    <a:pt x="2387" y="2680"/>
                  </a:lnTo>
                  <a:lnTo>
                    <a:pt x="1947" y="2680"/>
                  </a:lnTo>
                  <a:lnTo>
                    <a:pt x="1947" y="1267"/>
                  </a:lnTo>
                  <a:close/>
                  <a:moveTo>
                    <a:pt x="3907" y="0"/>
                  </a:moveTo>
                  <a:lnTo>
                    <a:pt x="3907" y="0"/>
                  </a:lnTo>
                  <a:lnTo>
                    <a:pt x="4347" y="0"/>
                  </a:lnTo>
                  <a:lnTo>
                    <a:pt x="4347" y="2680"/>
                  </a:lnTo>
                  <a:lnTo>
                    <a:pt x="3907" y="2680"/>
                  </a:lnTo>
                  <a:lnTo>
                    <a:pt x="3907" y="0"/>
                  </a:lnTo>
                  <a:close/>
                </a:path>
              </a:pathLst>
            </a:custGeom>
            <a:solidFill>
              <a:srgbClr val="4472C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6F86E317-08D6-4A4F-A24A-E1F173BD5D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41" y="2569"/>
              <a:ext cx="3600" cy="1125"/>
            </a:xfrm>
            <a:custGeom>
              <a:avLst/>
              <a:gdLst>
                <a:gd name="T0" fmla="*/ 0 w 4360"/>
                <a:gd name="T1" fmla="*/ 720 h 1360"/>
                <a:gd name="T2" fmla="*/ 0 w 4360"/>
                <a:gd name="T3" fmla="*/ 720 h 1360"/>
                <a:gd name="T4" fmla="*/ 440 w 4360"/>
                <a:gd name="T5" fmla="*/ 720 h 1360"/>
                <a:gd name="T6" fmla="*/ 440 w 4360"/>
                <a:gd name="T7" fmla="*/ 1360 h 1360"/>
                <a:gd name="T8" fmla="*/ 0 w 4360"/>
                <a:gd name="T9" fmla="*/ 1360 h 1360"/>
                <a:gd name="T10" fmla="*/ 0 w 4360"/>
                <a:gd name="T11" fmla="*/ 720 h 1360"/>
                <a:gd name="T12" fmla="*/ 1960 w 4360"/>
                <a:gd name="T13" fmla="*/ 627 h 1360"/>
                <a:gd name="T14" fmla="*/ 1960 w 4360"/>
                <a:gd name="T15" fmla="*/ 627 h 1360"/>
                <a:gd name="T16" fmla="*/ 2400 w 4360"/>
                <a:gd name="T17" fmla="*/ 627 h 1360"/>
                <a:gd name="T18" fmla="*/ 2400 w 4360"/>
                <a:gd name="T19" fmla="*/ 1360 h 1360"/>
                <a:gd name="T20" fmla="*/ 1960 w 4360"/>
                <a:gd name="T21" fmla="*/ 1360 h 1360"/>
                <a:gd name="T22" fmla="*/ 1960 w 4360"/>
                <a:gd name="T23" fmla="*/ 627 h 1360"/>
                <a:gd name="T24" fmla="*/ 3920 w 4360"/>
                <a:gd name="T25" fmla="*/ 0 h 1360"/>
                <a:gd name="T26" fmla="*/ 3920 w 4360"/>
                <a:gd name="T27" fmla="*/ 0 h 1360"/>
                <a:gd name="T28" fmla="*/ 4360 w 4360"/>
                <a:gd name="T29" fmla="*/ 0 h 1360"/>
                <a:gd name="T30" fmla="*/ 4360 w 4360"/>
                <a:gd name="T31" fmla="*/ 1360 h 1360"/>
                <a:gd name="T32" fmla="*/ 3920 w 4360"/>
                <a:gd name="T33" fmla="*/ 1360 h 1360"/>
                <a:gd name="T34" fmla="*/ 3920 w 4360"/>
                <a:gd name="T35" fmla="*/ 0 h 1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360" h="1360">
                  <a:moveTo>
                    <a:pt x="0" y="720"/>
                  </a:moveTo>
                  <a:lnTo>
                    <a:pt x="0" y="720"/>
                  </a:lnTo>
                  <a:lnTo>
                    <a:pt x="440" y="720"/>
                  </a:lnTo>
                  <a:lnTo>
                    <a:pt x="440" y="1360"/>
                  </a:lnTo>
                  <a:lnTo>
                    <a:pt x="0" y="1360"/>
                  </a:lnTo>
                  <a:lnTo>
                    <a:pt x="0" y="720"/>
                  </a:lnTo>
                  <a:close/>
                  <a:moveTo>
                    <a:pt x="1960" y="627"/>
                  </a:moveTo>
                  <a:lnTo>
                    <a:pt x="1960" y="627"/>
                  </a:lnTo>
                  <a:lnTo>
                    <a:pt x="2400" y="627"/>
                  </a:lnTo>
                  <a:lnTo>
                    <a:pt x="2400" y="1360"/>
                  </a:lnTo>
                  <a:lnTo>
                    <a:pt x="1960" y="1360"/>
                  </a:lnTo>
                  <a:lnTo>
                    <a:pt x="1960" y="627"/>
                  </a:lnTo>
                  <a:close/>
                  <a:moveTo>
                    <a:pt x="3920" y="0"/>
                  </a:moveTo>
                  <a:lnTo>
                    <a:pt x="3920" y="0"/>
                  </a:lnTo>
                  <a:lnTo>
                    <a:pt x="4360" y="0"/>
                  </a:lnTo>
                  <a:lnTo>
                    <a:pt x="4360" y="1360"/>
                  </a:lnTo>
                  <a:lnTo>
                    <a:pt x="3920" y="1360"/>
                  </a:lnTo>
                  <a:lnTo>
                    <a:pt x="3920" y="0"/>
                  </a:lnTo>
                  <a:close/>
                </a:path>
              </a:pathLst>
            </a:custGeom>
            <a:solidFill>
              <a:srgbClr val="ED7D3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 dirty="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346E0D5C-CCAC-7042-B6F6-890461B7A413}"/>
                </a:ext>
              </a:extLst>
            </p:cNvPr>
            <p:cNvSpPr>
              <a:spLocks/>
            </p:cNvSpPr>
            <p:nvPr/>
          </p:nvSpPr>
          <p:spPr bwMode="auto">
            <a:xfrm>
              <a:off x="988" y="3689"/>
              <a:ext cx="4855" cy="0"/>
            </a:xfrm>
            <a:custGeom>
              <a:avLst/>
              <a:gdLst>
                <a:gd name="T0" fmla="*/ 0 w 5880"/>
                <a:gd name="T1" fmla="*/ 0 w 5880"/>
                <a:gd name="T2" fmla="*/ 5880 w 588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880">
                  <a:moveTo>
                    <a:pt x="0" y="0"/>
                  </a:moveTo>
                  <a:lnTo>
                    <a:pt x="0" y="0"/>
                  </a:lnTo>
                  <a:lnTo>
                    <a:pt x="5880" y="0"/>
                  </a:lnTo>
                </a:path>
              </a:pathLst>
            </a:custGeom>
            <a:noFill/>
            <a:ln w="17463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1E5FDA5E-CCC3-CE49-B44F-271D819884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6" y="3634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228540D7-77DC-2944-92E7-DB6DB9ECB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" y="3258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1332763F-EB9B-154C-9608-D166EEF044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" y="3258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BB595C34-C331-5645-894D-C08C44A847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" y="3258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29A2CE1D-26B2-3647-95BB-B9CA15B36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0" y="3258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406ACC1C-F3AC-1B4B-95BB-89654385F3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" y="2894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5">
              <a:extLst>
                <a:ext uri="{FF2B5EF4-FFF2-40B4-BE49-F238E27FC236}">
                  <a16:creationId xmlns:a16="http://schemas.microsoft.com/office/drawing/2014/main" id="{6C745C75-F421-5B4E-96AC-9868DD41A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" y="2894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9308AB77-D903-7744-A182-EC60154BB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" y="2894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7">
              <a:extLst>
                <a:ext uri="{FF2B5EF4-FFF2-40B4-BE49-F238E27FC236}">
                  <a16:creationId xmlns:a16="http://schemas.microsoft.com/office/drawing/2014/main" id="{0C8515F8-C621-EB4F-8322-BADB843442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0" y="2894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8">
              <a:extLst>
                <a:ext uri="{FF2B5EF4-FFF2-40B4-BE49-F238E27FC236}">
                  <a16:creationId xmlns:a16="http://schemas.microsoft.com/office/drawing/2014/main" id="{CACBDC74-E442-0045-8747-C603B2D66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" y="2520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0696A50F-BF81-694B-A4B0-F83D5248F9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" y="2520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0">
              <a:extLst>
                <a:ext uri="{FF2B5EF4-FFF2-40B4-BE49-F238E27FC236}">
                  <a16:creationId xmlns:a16="http://schemas.microsoft.com/office/drawing/2014/main" id="{D3EFBCB3-1F05-0144-ACA5-853B8405F0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" y="2520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1">
              <a:extLst>
                <a:ext uri="{FF2B5EF4-FFF2-40B4-BE49-F238E27FC236}">
                  <a16:creationId xmlns:a16="http://schemas.microsoft.com/office/drawing/2014/main" id="{98D0009D-AB29-1740-AA69-ABC2CBA93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0" y="2520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2">
              <a:extLst>
                <a:ext uri="{FF2B5EF4-FFF2-40B4-BE49-F238E27FC236}">
                  <a16:creationId xmlns:a16="http://schemas.microsoft.com/office/drawing/2014/main" id="{E3BE533C-6F88-7D48-B61E-5EF3A3C2C0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" y="2156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19BE018-AE18-8D43-BB68-A59494799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" y="2156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94471D0C-6413-1948-B4D5-6117D6AF17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" y="2156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67562878-10FC-814D-8B01-D8FC17EA8F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0" y="2156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6">
              <a:extLst>
                <a:ext uri="{FF2B5EF4-FFF2-40B4-BE49-F238E27FC236}">
                  <a16:creationId xmlns:a16="http://schemas.microsoft.com/office/drawing/2014/main" id="{15EAD840-4333-F046-BC3E-8A3D7B55A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" y="1792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7AFC1B3E-C5D0-EA47-826F-76FD5AA172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" y="1792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8ED2695A-75F8-1745-BFBC-5B8B8FC02C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" y="1792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AE8CDFF7-33AE-7A4B-BB1D-8AB5559CAD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0" y="1792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30">
              <a:extLst>
                <a:ext uri="{FF2B5EF4-FFF2-40B4-BE49-F238E27FC236}">
                  <a16:creationId xmlns:a16="http://schemas.microsoft.com/office/drawing/2014/main" id="{90891AF8-7EFA-5B45-ACFD-D083524E77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" y="1418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1">
              <a:extLst>
                <a:ext uri="{FF2B5EF4-FFF2-40B4-BE49-F238E27FC236}">
                  <a16:creationId xmlns:a16="http://schemas.microsoft.com/office/drawing/2014/main" id="{8AED95E3-4EBD-CB42-B746-66B6532B4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" y="1418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2">
              <a:extLst>
                <a:ext uri="{FF2B5EF4-FFF2-40B4-BE49-F238E27FC236}">
                  <a16:creationId xmlns:a16="http://schemas.microsoft.com/office/drawing/2014/main" id="{C6D5EF88-1695-E54D-AD7A-71B1D31C39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" y="1418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3">
              <a:extLst>
                <a:ext uri="{FF2B5EF4-FFF2-40B4-BE49-F238E27FC236}">
                  <a16:creationId xmlns:a16="http://schemas.microsoft.com/office/drawing/2014/main" id="{F659EB00-BFF0-6A41-88B0-82A4569999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0" y="1418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4">
              <a:extLst>
                <a:ext uri="{FF2B5EF4-FFF2-40B4-BE49-F238E27FC236}">
                  <a16:creationId xmlns:a16="http://schemas.microsoft.com/office/drawing/2014/main" id="{0ED29566-217D-4A41-BA60-1E874A1414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" y="1054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5">
              <a:extLst>
                <a:ext uri="{FF2B5EF4-FFF2-40B4-BE49-F238E27FC236}">
                  <a16:creationId xmlns:a16="http://schemas.microsoft.com/office/drawing/2014/main" id="{33FD0865-1EBB-EE45-B8A1-04B5B5BD7C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" y="1054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6">
              <a:extLst>
                <a:ext uri="{FF2B5EF4-FFF2-40B4-BE49-F238E27FC236}">
                  <a16:creationId xmlns:a16="http://schemas.microsoft.com/office/drawing/2014/main" id="{CF5C2D39-7F46-7A40-ADF2-D161FA37AB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" y="1054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7">
              <a:extLst>
                <a:ext uri="{FF2B5EF4-FFF2-40B4-BE49-F238E27FC236}">
                  <a16:creationId xmlns:a16="http://schemas.microsoft.com/office/drawing/2014/main" id="{9B7D95EC-BBCC-9347-8AE2-6DA11E2CE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0" y="1054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8">
              <a:extLst>
                <a:ext uri="{FF2B5EF4-FFF2-40B4-BE49-F238E27FC236}">
                  <a16:creationId xmlns:a16="http://schemas.microsoft.com/office/drawing/2014/main" id="{71778FF3-A12C-964E-87DE-CB5B8B06D2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2" y="3766"/>
              <a:ext cx="10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K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9">
              <a:extLst>
                <a:ext uri="{FF2B5EF4-FFF2-40B4-BE49-F238E27FC236}">
                  <a16:creationId xmlns:a16="http://schemas.microsoft.com/office/drawing/2014/main" id="{81C925DF-A517-B440-9F6D-6D721DD82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7" y="3766"/>
              <a:ext cx="10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v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40">
              <a:extLst>
                <a:ext uri="{FF2B5EF4-FFF2-40B4-BE49-F238E27FC236}">
                  <a16:creationId xmlns:a16="http://schemas.microsoft.com/office/drawing/2014/main" id="{E9B7974F-F8BF-1F44-81C3-62C0FC306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1" y="3766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i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41">
              <a:extLst>
                <a:ext uri="{FF2B5EF4-FFF2-40B4-BE49-F238E27FC236}">
                  <a16:creationId xmlns:a16="http://schemas.microsoft.com/office/drawing/2014/main" id="{8CA1045E-8851-8242-9A34-846676B89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3" y="3766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n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2">
              <a:extLst>
                <a:ext uri="{FF2B5EF4-FFF2-40B4-BE49-F238E27FC236}">
                  <a16:creationId xmlns:a16="http://schemas.microsoft.com/office/drawing/2014/main" id="{A158FBC5-EF36-0446-939C-90A3A3ACBC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8" y="3766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n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3">
              <a:extLst>
                <a:ext uri="{FF2B5EF4-FFF2-40B4-BE49-F238E27FC236}">
                  <a16:creationId xmlns:a16="http://schemas.microsoft.com/office/drawing/2014/main" id="{F6E46EF7-435A-1546-B9E9-AE04DBCE03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" y="3766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o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4">
              <a:extLst>
                <a:ext uri="{FF2B5EF4-FFF2-40B4-BE49-F238E27FC236}">
                  <a16:creationId xmlns:a16="http://schemas.microsoft.com/office/drawing/2014/main" id="{C8EF19F5-F4F3-EB46-8CFD-9E365B3555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7" y="3766"/>
              <a:ext cx="9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r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5">
              <a:extLst>
                <a:ext uri="{FF2B5EF4-FFF2-40B4-BE49-F238E27FC236}">
                  <a16:creationId xmlns:a16="http://schemas.microsoft.com/office/drawing/2014/main" id="{A2671F71-7A3F-7C4E-96F8-9DAA7E5583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1" y="3766"/>
              <a:ext cx="14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M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6">
              <a:extLst>
                <a:ext uri="{FF2B5EF4-FFF2-40B4-BE49-F238E27FC236}">
                  <a16:creationId xmlns:a16="http://schemas.microsoft.com/office/drawing/2014/main" id="{3D19BA22-E4A8-EF41-B956-98E00DEA9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9" y="3766"/>
              <a:ext cx="10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ä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7">
              <a:extLst>
                <a:ext uri="{FF2B5EF4-FFF2-40B4-BE49-F238E27FC236}">
                  <a16:creationId xmlns:a16="http://schemas.microsoft.com/office/drawing/2014/main" id="{1585D7B9-CF34-BD44-A5DB-BEF7D161A0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3" y="3766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n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8">
              <a:extLst>
                <a:ext uri="{FF2B5EF4-FFF2-40B4-BE49-F238E27FC236}">
                  <a16:creationId xmlns:a16="http://schemas.microsoft.com/office/drawing/2014/main" id="{3BED1C42-B08C-334F-AEBF-676C81B6D6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1" y="3766"/>
              <a:ext cx="10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T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49">
              <a:extLst>
                <a:ext uri="{FF2B5EF4-FFF2-40B4-BE49-F238E27FC236}">
                  <a16:creationId xmlns:a16="http://schemas.microsoft.com/office/drawing/2014/main" id="{BDCE77BF-117A-2141-AC65-714E1C4CA3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5" y="3766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o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50">
              <a:extLst>
                <a:ext uri="{FF2B5EF4-FFF2-40B4-BE49-F238E27FC236}">
                  <a16:creationId xmlns:a16="http://schemas.microsoft.com/office/drawing/2014/main" id="{2CFD3FD0-2C92-684D-8193-829A38F7CE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0" y="3766"/>
              <a:ext cx="8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t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51">
              <a:extLst>
                <a:ext uri="{FF2B5EF4-FFF2-40B4-BE49-F238E27FC236}">
                  <a16:creationId xmlns:a16="http://schemas.microsoft.com/office/drawing/2014/main" id="{A8FC3BDF-354B-7540-990C-56B0F16EDF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3" y="3766"/>
              <a:ext cx="10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a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2">
              <a:extLst>
                <a:ext uri="{FF2B5EF4-FFF2-40B4-BE49-F238E27FC236}">
                  <a16:creationId xmlns:a16="http://schemas.microsoft.com/office/drawing/2014/main" id="{53105BA8-2287-7545-85F2-CA0A75DB9A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7" y="3766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l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3">
              <a:extLst>
                <a:ext uri="{FF2B5EF4-FFF2-40B4-BE49-F238E27FC236}">
                  <a16:creationId xmlns:a16="http://schemas.microsoft.com/office/drawing/2014/main" id="{D438769B-92ED-874E-BDF3-584E4C0BEA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0" y="3766"/>
              <a:ext cx="8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t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Freeform 54">
              <a:extLst>
                <a:ext uri="{FF2B5EF4-FFF2-40B4-BE49-F238E27FC236}">
                  <a16:creationId xmlns:a16="http://schemas.microsoft.com/office/drawing/2014/main" id="{3D4ED6EE-011D-6640-B2DD-C17CE29466B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4" y="4014"/>
              <a:ext cx="55" cy="55"/>
            </a:xfrm>
            <a:custGeom>
              <a:avLst/>
              <a:gdLst>
                <a:gd name="T0" fmla="*/ 0 w 66"/>
                <a:gd name="T1" fmla="*/ 0 h 67"/>
                <a:gd name="T2" fmla="*/ 0 w 66"/>
                <a:gd name="T3" fmla="*/ 0 h 67"/>
                <a:gd name="T4" fmla="*/ 66 w 66"/>
                <a:gd name="T5" fmla="*/ 0 h 67"/>
                <a:gd name="T6" fmla="*/ 66 w 66"/>
                <a:gd name="T7" fmla="*/ 67 h 67"/>
                <a:gd name="T8" fmla="*/ 0 w 66"/>
                <a:gd name="T9" fmla="*/ 67 h 67"/>
                <a:gd name="T10" fmla="*/ 0 w 66"/>
                <a:gd name="T11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67">
                  <a:moveTo>
                    <a:pt x="0" y="0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66" y="67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72C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57" name="Rectangle 55">
              <a:extLst>
                <a:ext uri="{FF2B5EF4-FFF2-40B4-BE49-F238E27FC236}">
                  <a16:creationId xmlns:a16="http://schemas.microsoft.com/office/drawing/2014/main" id="{C88091AB-E4A3-B747-BC59-42DC0E213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7" y="3975"/>
              <a:ext cx="10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F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6">
              <a:extLst>
                <a:ext uri="{FF2B5EF4-FFF2-40B4-BE49-F238E27FC236}">
                  <a16:creationId xmlns:a16="http://schemas.microsoft.com/office/drawing/2014/main" id="{47C3497F-86C2-1946-AC32-3DA17C0273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" y="3975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ö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57">
              <a:extLst>
                <a:ext uri="{FF2B5EF4-FFF2-40B4-BE49-F238E27FC236}">
                  <a16:creationId xmlns:a16="http://schemas.microsoft.com/office/drawing/2014/main" id="{D5F720B9-D269-A442-9EBA-FF30421F49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6" y="3975"/>
              <a:ext cx="9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r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8">
              <a:extLst>
                <a:ext uri="{FF2B5EF4-FFF2-40B4-BE49-F238E27FC236}">
                  <a16:creationId xmlns:a16="http://schemas.microsoft.com/office/drawing/2014/main" id="{135A7A90-FB3B-A64B-B5C8-9D493CFA5B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9" y="3975"/>
              <a:ext cx="10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v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9">
              <a:extLst>
                <a:ext uri="{FF2B5EF4-FFF2-40B4-BE49-F238E27FC236}">
                  <a16:creationId xmlns:a16="http://schemas.microsoft.com/office/drawing/2014/main" id="{F82CB068-2F2D-5840-B564-5F6EF1224B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975"/>
              <a:ext cx="10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ä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60">
              <a:extLst>
                <a:ext uri="{FF2B5EF4-FFF2-40B4-BE49-F238E27FC236}">
                  <a16:creationId xmlns:a16="http://schemas.microsoft.com/office/drawing/2014/main" id="{F3DD515A-BF85-A94D-8703-EC4924FF6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7" y="3975"/>
              <a:ext cx="9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r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61">
              <a:extLst>
                <a:ext uri="{FF2B5EF4-FFF2-40B4-BE49-F238E27FC236}">
                  <a16:creationId xmlns:a16="http://schemas.microsoft.com/office/drawing/2014/main" id="{27C5E290-F2EF-6C43-97BE-33C6CC9CF1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1" y="3975"/>
              <a:ext cx="10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v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2">
              <a:extLst>
                <a:ext uri="{FF2B5EF4-FFF2-40B4-BE49-F238E27FC236}">
                  <a16:creationId xmlns:a16="http://schemas.microsoft.com/office/drawing/2014/main" id="{522932DA-FA27-7B43-8E3A-AFA82E43AA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" y="3975"/>
              <a:ext cx="9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s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3">
              <a:extLst>
                <a:ext uri="{FF2B5EF4-FFF2-40B4-BE49-F238E27FC236}">
                  <a16:creationId xmlns:a16="http://schemas.microsoft.com/office/drawing/2014/main" id="{A59B4760-31D8-BE45-BD07-CEB35B3C78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9" y="3975"/>
              <a:ext cx="10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a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88118BB6-8A5C-974C-B3D6-ECE5A7ADB3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3" y="3975"/>
              <a:ext cx="9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r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5">
              <a:extLst>
                <a:ext uri="{FF2B5EF4-FFF2-40B4-BE49-F238E27FC236}">
                  <a16:creationId xmlns:a16="http://schemas.microsoft.com/office/drawing/2014/main" id="{F2B3EEE7-FDCE-F541-8E97-AFD82200D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6" y="3975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b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66">
              <a:extLst>
                <a:ext uri="{FF2B5EF4-FFF2-40B4-BE49-F238E27FC236}">
                  <a16:creationId xmlns:a16="http://schemas.microsoft.com/office/drawing/2014/main" id="{6CD8B70D-F37E-314C-B509-15A440C2AA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1" y="3975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e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7">
              <a:extLst>
                <a:ext uri="{FF2B5EF4-FFF2-40B4-BE49-F238E27FC236}">
                  <a16:creationId xmlns:a16="http://schemas.microsoft.com/office/drawing/2014/main" id="{C0580F19-FAAD-B848-B628-57FAC9EB77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5" y="3975"/>
              <a:ext cx="8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t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8">
              <a:extLst>
                <a:ext uri="{FF2B5EF4-FFF2-40B4-BE49-F238E27FC236}">
                  <a16:creationId xmlns:a16="http://schemas.microsoft.com/office/drawing/2014/main" id="{2E7FD96F-F622-D24B-AA68-DC1F61F42A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9" y="3975"/>
              <a:ext cx="10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a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69">
              <a:extLst>
                <a:ext uri="{FF2B5EF4-FFF2-40B4-BE49-F238E27FC236}">
                  <a16:creationId xmlns:a16="http://schemas.microsoft.com/office/drawing/2014/main" id="{B01B182C-BC5E-924F-AEDE-41CF314B7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3" y="3975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n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70">
              <a:extLst>
                <a:ext uri="{FF2B5EF4-FFF2-40B4-BE49-F238E27FC236}">
                  <a16:creationId xmlns:a16="http://schemas.microsoft.com/office/drawing/2014/main" id="{73D83ACF-AF8C-1E47-9BE4-890E3158F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8" y="3975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d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71">
              <a:extLst>
                <a:ext uri="{FF2B5EF4-FFF2-40B4-BE49-F238E27FC236}">
                  <a16:creationId xmlns:a16="http://schemas.microsoft.com/office/drawing/2014/main" id="{2A4AA0D9-6E9B-FC44-BE28-6A734BBDF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" y="3975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 dirty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e</a:t>
              </a:r>
              <a:endParaRPr kumimoji="0" lang="sv-SE" altLang="sv-S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72">
              <a:extLst>
                <a:ext uri="{FF2B5EF4-FFF2-40B4-BE49-F238E27FC236}">
                  <a16:creationId xmlns:a16="http://schemas.microsoft.com/office/drawing/2014/main" id="{8C927F2A-B98A-494C-BA4D-72925A739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7" y="3975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 dirty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sv-SE" altLang="sv-S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73">
              <a:extLst>
                <a:ext uri="{FF2B5EF4-FFF2-40B4-BE49-F238E27FC236}">
                  <a16:creationId xmlns:a16="http://schemas.microsoft.com/office/drawing/2014/main" id="{FCE85855-3505-5648-BCBE-FBD89C7DE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9" y="3975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74">
              <a:extLst>
                <a:ext uri="{FF2B5EF4-FFF2-40B4-BE49-F238E27FC236}">
                  <a16:creationId xmlns:a16="http://schemas.microsoft.com/office/drawing/2014/main" id="{F3FBC9A8-D82C-E340-9666-019C01855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4" y="3975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75">
              <a:extLst>
                <a:ext uri="{FF2B5EF4-FFF2-40B4-BE49-F238E27FC236}">
                  <a16:creationId xmlns:a16="http://schemas.microsoft.com/office/drawing/2014/main" id="{AEF774AF-30D7-3E45-9589-526F2D7AB3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3975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 dirty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sv-SE" altLang="sv-S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76">
              <a:extLst>
                <a:ext uri="{FF2B5EF4-FFF2-40B4-BE49-F238E27FC236}">
                  <a16:creationId xmlns:a16="http://schemas.microsoft.com/office/drawing/2014/main" id="{01F89ACB-9917-C74C-B510-57BFCDCE7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3975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Freeform 77">
              <a:extLst>
                <a:ext uri="{FF2B5EF4-FFF2-40B4-BE49-F238E27FC236}">
                  <a16:creationId xmlns:a16="http://schemas.microsoft.com/office/drawing/2014/main" id="{5370A412-8DBD-B34A-80AD-3EFF14DB4F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4014"/>
              <a:ext cx="56" cy="55"/>
            </a:xfrm>
            <a:custGeom>
              <a:avLst/>
              <a:gdLst>
                <a:gd name="T0" fmla="*/ 0 w 67"/>
                <a:gd name="T1" fmla="*/ 0 h 67"/>
                <a:gd name="T2" fmla="*/ 0 w 67"/>
                <a:gd name="T3" fmla="*/ 0 h 67"/>
                <a:gd name="T4" fmla="*/ 67 w 67"/>
                <a:gd name="T5" fmla="*/ 0 h 67"/>
                <a:gd name="T6" fmla="*/ 67 w 67"/>
                <a:gd name="T7" fmla="*/ 67 h 67"/>
                <a:gd name="T8" fmla="*/ 0 w 67"/>
                <a:gd name="T9" fmla="*/ 67 h 67"/>
                <a:gd name="T10" fmla="*/ 0 w 67"/>
                <a:gd name="T11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67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7D3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80" name="Rectangle 78">
              <a:extLst>
                <a:ext uri="{FF2B5EF4-FFF2-40B4-BE49-F238E27FC236}">
                  <a16:creationId xmlns:a16="http://schemas.microsoft.com/office/drawing/2014/main" id="{FE6F0766-2F76-EF41-ABE2-652DF1609A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9" y="3975"/>
              <a:ext cx="11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A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79">
              <a:extLst>
                <a:ext uri="{FF2B5EF4-FFF2-40B4-BE49-F238E27FC236}">
                  <a16:creationId xmlns:a16="http://schemas.microsoft.com/office/drawing/2014/main" id="{9785CAF5-1D5A-604F-9C93-2B03599A22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4" y="3975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n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80">
              <a:extLst>
                <a:ext uri="{FF2B5EF4-FFF2-40B4-BE49-F238E27FC236}">
                  <a16:creationId xmlns:a16="http://schemas.microsoft.com/office/drawing/2014/main" id="{B3C7665F-516F-494F-BDA7-AF33B94A66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9" y="3975"/>
              <a:ext cx="8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t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81">
              <a:extLst>
                <a:ext uri="{FF2B5EF4-FFF2-40B4-BE49-F238E27FC236}">
                  <a16:creationId xmlns:a16="http://schemas.microsoft.com/office/drawing/2014/main" id="{72F3AB6E-28CA-2740-986F-637CFF7587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3" y="3975"/>
              <a:ext cx="10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a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82">
              <a:extLst>
                <a:ext uri="{FF2B5EF4-FFF2-40B4-BE49-F238E27FC236}">
                  <a16:creationId xmlns:a16="http://schemas.microsoft.com/office/drawing/2014/main" id="{8C376EDC-185A-AD46-9298-F4D4236C5D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6" y="3975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l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83">
              <a:extLst>
                <a:ext uri="{FF2B5EF4-FFF2-40B4-BE49-F238E27FC236}">
                  <a16:creationId xmlns:a16="http://schemas.microsoft.com/office/drawing/2014/main" id="{F1009968-181D-E946-A3EE-50538F570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9" y="3975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Rectangle 84">
              <a:extLst>
                <a:ext uri="{FF2B5EF4-FFF2-40B4-BE49-F238E27FC236}">
                  <a16:creationId xmlns:a16="http://schemas.microsoft.com/office/drawing/2014/main" id="{CA1EC1F1-31B7-B841-963F-108C4F932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1" y="3975"/>
              <a:ext cx="10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a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85">
              <a:extLst>
                <a:ext uri="{FF2B5EF4-FFF2-40B4-BE49-F238E27FC236}">
                  <a16:creationId xmlns:a16="http://schemas.microsoft.com/office/drawing/2014/main" id="{1A45582C-83E5-7142-836A-A7F88D6706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5" y="3975"/>
              <a:ext cx="10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 dirty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v</a:t>
              </a:r>
              <a:endParaRPr kumimoji="0" lang="sv-SE" altLang="sv-S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86">
              <a:extLst>
                <a:ext uri="{FF2B5EF4-FFF2-40B4-BE49-F238E27FC236}">
                  <a16:creationId xmlns:a16="http://schemas.microsoft.com/office/drawing/2014/main" id="{37BDF538-5733-184E-A1CB-CCA19233B8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0" y="3975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87">
              <a:extLst>
                <a:ext uri="{FF2B5EF4-FFF2-40B4-BE49-F238E27FC236}">
                  <a16:creationId xmlns:a16="http://schemas.microsoft.com/office/drawing/2014/main" id="{A4AA6C7B-8BB3-C646-AEE6-7920FB8B26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1" y="3975"/>
              <a:ext cx="8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f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88">
              <a:extLst>
                <a:ext uri="{FF2B5EF4-FFF2-40B4-BE49-F238E27FC236}">
                  <a16:creationId xmlns:a16="http://schemas.microsoft.com/office/drawing/2014/main" id="{65E8BCE8-95DF-8943-B104-374C022C1E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4" y="3975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ö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89">
              <a:extLst>
                <a:ext uri="{FF2B5EF4-FFF2-40B4-BE49-F238E27FC236}">
                  <a16:creationId xmlns:a16="http://schemas.microsoft.com/office/drawing/2014/main" id="{B1EFF2A4-04AD-444A-94C9-B8C5F0701D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9" y="3975"/>
              <a:ext cx="9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r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90">
              <a:extLst>
                <a:ext uri="{FF2B5EF4-FFF2-40B4-BE49-F238E27FC236}">
                  <a16:creationId xmlns:a16="http://schemas.microsoft.com/office/drawing/2014/main" id="{AF0758AB-1ECC-9C41-B602-03DE5C7120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2" y="3975"/>
              <a:ext cx="10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v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91">
              <a:extLst>
                <a:ext uri="{FF2B5EF4-FFF2-40B4-BE49-F238E27FC236}">
                  <a16:creationId xmlns:a16="http://schemas.microsoft.com/office/drawing/2014/main" id="{ECDC4067-0CE9-3848-AC4B-18D0A0656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6" y="3975"/>
              <a:ext cx="10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ä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92">
              <a:extLst>
                <a:ext uri="{FF2B5EF4-FFF2-40B4-BE49-F238E27FC236}">
                  <a16:creationId xmlns:a16="http://schemas.microsoft.com/office/drawing/2014/main" id="{97FFE4B1-1BDE-1E4A-B827-C742416F97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1" y="3975"/>
              <a:ext cx="9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r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93">
              <a:extLst>
                <a:ext uri="{FF2B5EF4-FFF2-40B4-BE49-F238E27FC236}">
                  <a16:creationId xmlns:a16="http://schemas.microsoft.com/office/drawing/2014/main" id="{1581CC01-35BB-394A-B798-6838AF31EF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4" y="3975"/>
              <a:ext cx="10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 dirty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v</a:t>
              </a:r>
              <a:endParaRPr kumimoji="0" lang="sv-SE" altLang="sv-S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Rectangle 94">
              <a:extLst>
                <a:ext uri="{FF2B5EF4-FFF2-40B4-BE49-F238E27FC236}">
                  <a16:creationId xmlns:a16="http://schemas.microsoft.com/office/drawing/2014/main" id="{BEEE4F97-BF16-1948-B13F-D9D8904C96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8" y="3975"/>
              <a:ext cx="9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s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Rectangle 95">
              <a:extLst>
                <a:ext uri="{FF2B5EF4-FFF2-40B4-BE49-F238E27FC236}">
                  <a16:creationId xmlns:a16="http://schemas.microsoft.com/office/drawing/2014/main" id="{B647196A-1030-F440-872F-F9CF9C248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2" y="3975"/>
              <a:ext cx="10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 dirty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a</a:t>
              </a:r>
              <a:endParaRPr kumimoji="0" lang="sv-SE" altLang="sv-S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96">
              <a:extLst>
                <a:ext uri="{FF2B5EF4-FFF2-40B4-BE49-F238E27FC236}">
                  <a16:creationId xmlns:a16="http://schemas.microsoft.com/office/drawing/2014/main" id="{CA0CA9E3-9CFA-9F48-9351-B64623D77C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6" y="3975"/>
              <a:ext cx="9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r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97">
              <a:extLst>
                <a:ext uri="{FF2B5EF4-FFF2-40B4-BE49-F238E27FC236}">
                  <a16:creationId xmlns:a16="http://schemas.microsoft.com/office/drawing/2014/main" id="{6B7D26BB-2C69-8144-A8C4-A9C08CA6BE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9" y="3975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b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98">
              <a:extLst>
                <a:ext uri="{FF2B5EF4-FFF2-40B4-BE49-F238E27FC236}">
                  <a16:creationId xmlns:a16="http://schemas.microsoft.com/office/drawing/2014/main" id="{B6933D98-B533-6245-A7D1-50E5DCE18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5" y="3975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e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99">
              <a:extLst>
                <a:ext uri="{FF2B5EF4-FFF2-40B4-BE49-F238E27FC236}">
                  <a16:creationId xmlns:a16="http://schemas.microsoft.com/office/drawing/2014/main" id="{39F5638F-35DA-794E-B6C4-5073D015F9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8" y="3975"/>
              <a:ext cx="8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t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100">
              <a:extLst>
                <a:ext uri="{FF2B5EF4-FFF2-40B4-BE49-F238E27FC236}">
                  <a16:creationId xmlns:a16="http://schemas.microsoft.com/office/drawing/2014/main" id="{BBE39F89-75B5-4E4D-90D1-7158073D4F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1" y="3975"/>
              <a:ext cx="10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a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101">
              <a:extLst>
                <a:ext uri="{FF2B5EF4-FFF2-40B4-BE49-F238E27FC236}">
                  <a16:creationId xmlns:a16="http://schemas.microsoft.com/office/drawing/2014/main" id="{C41F1405-498B-5247-B927-88BF70568C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5" y="3975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n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102">
              <a:extLst>
                <a:ext uri="{FF2B5EF4-FFF2-40B4-BE49-F238E27FC236}">
                  <a16:creationId xmlns:a16="http://schemas.microsoft.com/office/drawing/2014/main" id="{1A73FAFA-94A3-604D-BADE-286F0A333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1" y="3975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d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103">
              <a:extLst>
                <a:ext uri="{FF2B5EF4-FFF2-40B4-BE49-F238E27FC236}">
                  <a16:creationId xmlns:a16="http://schemas.microsoft.com/office/drawing/2014/main" id="{8671F779-00BD-1F43-84A2-348E44FCB1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3975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e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104">
              <a:extLst>
                <a:ext uri="{FF2B5EF4-FFF2-40B4-BE49-F238E27FC236}">
                  <a16:creationId xmlns:a16="http://schemas.microsoft.com/office/drawing/2014/main" id="{DF060868-A963-EB4F-8F1C-9545A71A2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3975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Rectangle 105">
              <a:extLst>
                <a:ext uri="{FF2B5EF4-FFF2-40B4-BE49-F238E27FC236}">
                  <a16:creationId xmlns:a16="http://schemas.microsoft.com/office/drawing/2014/main" id="{75AD2915-1B35-6D4A-8199-496CCA71D1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2" y="3975"/>
              <a:ext cx="9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s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Rectangle 106">
              <a:extLst>
                <a:ext uri="{FF2B5EF4-FFF2-40B4-BE49-F238E27FC236}">
                  <a16:creationId xmlns:a16="http://schemas.microsoft.com/office/drawing/2014/main" id="{4386F378-4619-954D-A3AB-6818634D2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6" y="3975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 dirty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o</a:t>
              </a:r>
              <a:endParaRPr kumimoji="0" lang="sv-SE" altLang="sv-S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Rectangle 107">
              <a:extLst>
                <a:ext uri="{FF2B5EF4-FFF2-40B4-BE49-F238E27FC236}">
                  <a16:creationId xmlns:a16="http://schemas.microsoft.com/office/drawing/2014/main" id="{0472B893-131F-6C4E-A6FC-2372D13E5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3975"/>
              <a:ext cx="13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m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108">
              <a:extLst>
                <a:ext uri="{FF2B5EF4-FFF2-40B4-BE49-F238E27FC236}">
                  <a16:creationId xmlns:a16="http://schemas.microsoft.com/office/drawing/2014/main" id="{60AB2CCE-B3E2-A74A-B6F6-FD7FB02FB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8" y="3975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Rectangle 109">
              <a:extLst>
                <a:ext uri="{FF2B5EF4-FFF2-40B4-BE49-F238E27FC236}">
                  <a16:creationId xmlns:a16="http://schemas.microsoft.com/office/drawing/2014/main" id="{5603E99B-C707-A945-8C94-647A69DE70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0" y="3975"/>
              <a:ext cx="10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g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110">
              <a:extLst>
                <a:ext uri="{FF2B5EF4-FFF2-40B4-BE49-F238E27FC236}">
                  <a16:creationId xmlns:a16="http://schemas.microsoft.com/office/drawing/2014/main" id="{36958365-AA07-904F-9D81-5D2719F190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4" y="3975"/>
              <a:ext cx="10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å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111">
              <a:extLst>
                <a:ext uri="{FF2B5EF4-FFF2-40B4-BE49-F238E27FC236}">
                  <a16:creationId xmlns:a16="http://schemas.microsoft.com/office/drawing/2014/main" id="{CADBD2D5-29F4-724C-B18F-60AF94F37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9" y="3975"/>
              <a:ext cx="9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r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112">
              <a:extLst>
                <a:ext uri="{FF2B5EF4-FFF2-40B4-BE49-F238E27FC236}">
                  <a16:creationId xmlns:a16="http://schemas.microsoft.com/office/drawing/2014/main" id="{28B5A852-EDC9-EC49-AFF8-9C60B68BA8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2" y="3975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113">
              <a:extLst>
                <a:ext uri="{FF2B5EF4-FFF2-40B4-BE49-F238E27FC236}">
                  <a16:creationId xmlns:a16="http://schemas.microsoft.com/office/drawing/2014/main" id="{FCD31E02-ED15-E44D-A1EF-FEE383A61C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3975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i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114">
              <a:extLst>
                <a:ext uri="{FF2B5EF4-FFF2-40B4-BE49-F238E27FC236}">
                  <a16:creationId xmlns:a16="http://schemas.microsoft.com/office/drawing/2014/main" id="{8CDDD81D-BC33-BF48-AADD-9175E26971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6" y="3975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115">
              <a:extLst>
                <a:ext uri="{FF2B5EF4-FFF2-40B4-BE49-F238E27FC236}">
                  <a16:creationId xmlns:a16="http://schemas.microsoft.com/office/drawing/2014/main" id="{0983107B-4030-B94E-B9E2-64F1444782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8" y="3975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p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Rectangle 116">
              <a:extLst>
                <a:ext uri="{FF2B5EF4-FFF2-40B4-BE49-F238E27FC236}">
                  <a16:creationId xmlns:a16="http://schemas.microsoft.com/office/drawing/2014/main" id="{D7283C1F-CE42-AB42-8294-F3C334C9D6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4" y="3975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e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" name="Rectangle 117">
              <a:extLst>
                <a:ext uri="{FF2B5EF4-FFF2-40B4-BE49-F238E27FC236}">
                  <a16:creationId xmlns:a16="http://schemas.microsoft.com/office/drawing/2014/main" id="{8A1441F5-4BC6-3348-A98B-E8E5827139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7" y="3975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n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Rectangle 118">
              <a:extLst>
                <a:ext uri="{FF2B5EF4-FFF2-40B4-BE49-F238E27FC236}">
                  <a16:creationId xmlns:a16="http://schemas.microsoft.com/office/drawing/2014/main" id="{2E66FA9F-E412-8249-80E3-A4CD38DEE1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3" y="3975"/>
              <a:ext cx="9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s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ectangle 119">
              <a:extLst>
                <a:ext uri="{FF2B5EF4-FFF2-40B4-BE49-F238E27FC236}">
                  <a16:creationId xmlns:a16="http://schemas.microsoft.com/office/drawing/2014/main" id="{B544B091-6516-9B4E-907F-63C5DF989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6" y="3975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i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2" name="Rectangle 120">
              <a:extLst>
                <a:ext uri="{FF2B5EF4-FFF2-40B4-BE49-F238E27FC236}">
                  <a16:creationId xmlns:a16="http://schemas.microsoft.com/office/drawing/2014/main" id="{C40CE62F-29D9-5443-9668-3F99C0EABC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7" y="3975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o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3" name="Rectangle 121">
              <a:extLst>
                <a:ext uri="{FF2B5EF4-FFF2-40B4-BE49-F238E27FC236}">
                  <a16:creationId xmlns:a16="http://schemas.microsoft.com/office/drawing/2014/main" id="{1321F27C-B230-FE4C-8BFE-79FD0CCEA8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3" y="3975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n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122">
              <a:extLst>
                <a:ext uri="{FF2B5EF4-FFF2-40B4-BE49-F238E27FC236}">
                  <a16:creationId xmlns:a16="http://schemas.microsoft.com/office/drawing/2014/main" id="{B2509B5C-40B4-974F-9447-17E246ABFC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8" y="3975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123">
              <a:extLst>
                <a:ext uri="{FF2B5EF4-FFF2-40B4-BE49-F238E27FC236}">
                  <a16:creationId xmlns:a16="http://schemas.microsoft.com/office/drawing/2014/main" id="{3FE8E2B1-86D4-0747-8FBF-78FEC33CC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9" y="3975"/>
              <a:ext cx="8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t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6" name="Rectangle 124">
              <a:extLst>
                <a:ext uri="{FF2B5EF4-FFF2-40B4-BE49-F238E27FC236}">
                  <a16:creationId xmlns:a16="http://schemas.microsoft.com/office/drawing/2014/main" id="{E3F87119-BEED-144D-878E-FBA18711F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2" y="3975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i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" name="Rectangle 125">
              <a:extLst>
                <a:ext uri="{FF2B5EF4-FFF2-40B4-BE49-F238E27FC236}">
                  <a16:creationId xmlns:a16="http://schemas.microsoft.com/office/drawing/2014/main" id="{369DA30C-A873-7E4E-B8E6-B511847EF3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5" y="3975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l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Rectangle 126">
              <a:extLst>
                <a:ext uri="{FF2B5EF4-FFF2-40B4-BE49-F238E27FC236}">
                  <a16:creationId xmlns:a16="http://schemas.microsoft.com/office/drawing/2014/main" id="{A2604CCD-4929-B644-BDE3-A9EE8EE807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7" y="3975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l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Rectangle 127">
              <a:extLst>
                <a:ext uri="{FF2B5EF4-FFF2-40B4-BE49-F238E27FC236}">
                  <a16:creationId xmlns:a16="http://schemas.microsoft.com/office/drawing/2014/main" id="{A4C798C3-90EB-8B4C-ABC7-924D234943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9" y="3975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0" name="Rectangle 128">
              <a:extLst>
                <a:ext uri="{FF2B5EF4-FFF2-40B4-BE49-F238E27FC236}">
                  <a16:creationId xmlns:a16="http://schemas.microsoft.com/office/drawing/2014/main" id="{5C2A6BF4-97BF-DB47-AC8B-64591A5B7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1" y="3975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o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1" name="Rectangle 129">
              <a:extLst>
                <a:ext uri="{FF2B5EF4-FFF2-40B4-BE49-F238E27FC236}">
                  <a16:creationId xmlns:a16="http://schemas.microsoft.com/office/drawing/2014/main" id="{FF90AF83-73D0-C74B-B19D-3C1227856D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6" y="3975"/>
              <a:ext cx="9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c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Rectangle 130">
              <a:extLst>
                <a:ext uri="{FF2B5EF4-FFF2-40B4-BE49-F238E27FC236}">
                  <a16:creationId xmlns:a16="http://schemas.microsoft.com/office/drawing/2014/main" id="{1A2E5FA6-27AB-9C44-A41F-C9E079BEF2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0" y="3975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h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3" name="Rectangle 131">
              <a:extLst>
                <a:ext uri="{FF2B5EF4-FFF2-40B4-BE49-F238E27FC236}">
                  <a16:creationId xmlns:a16="http://schemas.microsoft.com/office/drawing/2014/main" id="{108C26F0-3393-5946-A5DF-5B9A6DE956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4" y="3975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4" name="Rectangle 132">
              <a:extLst>
                <a:ext uri="{FF2B5EF4-FFF2-40B4-BE49-F238E27FC236}">
                  <a16:creationId xmlns:a16="http://schemas.microsoft.com/office/drawing/2014/main" id="{75DF1CA0-CE37-C74D-8B54-443749592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6" y="3975"/>
              <a:ext cx="13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m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5" name="Rectangle 133">
              <a:extLst>
                <a:ext uri="{FF2B5EF4-FFF2-40B4-BE49-F238E27FC236}">
                  <a16:creationId xmlns:a16="http://schemas.microsoft.com/office/drawing/2014/main" id="{E0E9E8E0-3091-1549-9D51-72543A2762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4" y="3975"/>
              <a:ext cx="10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e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6" name="Rectangle 134">
              <a:extLst>
                <a:ext uri="{FF2B5EF4-FFF2-40B4-BE49-F238E27FC236}">
                  <a16:creationId xmlns:a16="http://schemas.microsoft.com/office/drawing/2014/main" id="{9F2FFF25-1F58-204C-9405-EABCD4685B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8" y="3975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d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7" name="Rectangle 135">
              <a:extLst>
                <a:ext uri="{FF2B5EF4-FFF2-40B4-BE49-F238E27FC236}">
                  <a16:creationId xmlns:a16="http://schemas.microsoft.com/office/drawing/2014/main" id="{93457DB5-A2B1-444B-951F-1AD9981A7B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3" y="3975"/>
              <a:ext cx="24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sv-SE" alt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8" name="Rectangle 136">
              <a:extLst>
                <a:ext uri="{FF2B5EF4-FFF2-40B4-BE49-F238E27FC236}">
                  <a16:creationId xmlns:a16="http://schemas.microsoft.com/office/drawing/2014/main" id="{B8DBAF53-29A1-D64E-AF39-DEBFA53218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3975"/>
              <a:ext cx="19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altLang="sv-SE" sz="1200" b="0" i="0" u="none" strike="noStrike" cap="none" normalizeH="0" baseline="0" dirty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2037</a:t>
              </a:r>
            </a:p>
          </p:txBody>
        </p:sp>
        <p:sp>
          <p:nvSpPr>
            <p:cNvPr id="139" name="Rectangle 137">
              <a:extLst>
                <a:ext uri="{FF2B5EF4-FFF2-40B4-BE49-F238E27FC236}">
                  <a16:creationId xmlns:a16="http://schemas.microsoft.com/office/drawing/2014/main" id="{FD5D141B-E6A3-8B47-8BFB-2661CF59C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9" y="397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altLang="sv-S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0" name="Rectangle 138">
              <a:extLst>
                <a:ext uri="{FF2B5EF4-FFF2-40B4-BE49-F238E27FC236}">
                  <a16:creationId xmlns:a16="http://schemas.microsoft.com/office/drawing/2014/main" id="{ADCF8DD3-152C-2A41-8D27-788D52A0E4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5" y="397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altLang="sv-S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1" name="Rectangle 139">
              <a:extLst>
                <a:ext uri="{FF2B5EF4-FFF2-40B4-BE49-F238E27FC236}">
                  <a16:creationId xmlns:a16="http://schemas.microsoft.com/office/drawing/2014/main" id="{37D47063-2A5A-904E-8058-38F82877A6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8" y="397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altLang="sv-S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5095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A1F462-85BE-40BB-A8D7-2363915E8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0318"/>
            <a:ext cx="6220445" cy="572528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5 största yrkena 2017 och pensionsavgångar i yrkena </a:t>
            </a:r>
            <a:br>
              <a:rPr lang="sv-SE" sz="2000" dirty="0"/>
            </a:br>
            <a:r>
              <a:rPr lang="sv-SE" sz="2000" dirty="0"/>
              <a:t>fram till 2037 i Dorotea 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CC18C27B-3AFD-AA44-A042-644D4C03A838}"/>
              </a:ext>
            </a:extLst>
          </p:cNvPr>
          <p:cNvSpPr txBox="1"/>
          <p:nvPr/>
        </p:nvSpPr>
        <p:spPr>
          <a:xfrm>
            <a:off x="1067357" y="1168393"/>
            <a:ext cx="34230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De fem största yrkena bland män i Dorotea	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6EDFD532-6849-B242-8ECF-CCAF55C9F9B1}"/>
              </a:ext>
            </a:extLst>
          </p:cNvPr>
          <p:cNvSpPr txBox="1"/>
          <p:nvPr/>
        </p:nvSpPr>
        <p:spPr>
          <a:xfrm>
            <a:off x="5265223" y="1168393"/>
            <a:ext cx="342306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De fem största yrkena bland kvinnor i Dorotea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40E0A29-C93F-C94B-B67B-0DDC2FDFB509}"/>
              </a:ext>
            </a:extLst>
          </p:cNvPr>
          <p:cNvSpPr txBox="1"/>
          <p:nvPr/>
        </p:nvSpPr>
        <p:spPr>
          <a:xfrm>
            <a:off x="1344881" y="4366966"/>
            <a:ext cx="356105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Störst pensionsavgångar förväntas i gruppen montörer </a:t>
            </a:r>
            <a:r>
              <a:rPr lang="sv-SE" sz="1350"/>
              <a:t>där 76 </a:t>
            </a:r>
            <a:r>
              <a:rPr lang="sv-SE" sz="1350" dirty="0"/>
              <a:t>% av antalet förvärvsarbetande lämnar.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6940BA0-36F8-4549-85FF-FC8B7986CAF3}"/>
              </a:ext>
            </a:extLst>
          </p:cNvPr>
          <p:cNvSpPr txBox="1"/>
          <p:nvPr/>
        </p:nvSpPr>
        <p:spPr>
          <a:xfrm>
            <a:off x="5196227" y="4366966"/>
            <a:ext cx="356105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Störst pensionsavgångar förväntas i gruppen kontorsassistenter och sekreterare där 93 % av antalet förvärvsarbetande lämnar.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30CDBA40-C0CB-5F4D-8DC9-E71DAE6D14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775" y="1880939"/>
            <a:ext cx="4086225" cy="2476500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082AD6CF-5C09-7F42-BAE8-51DC531F8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775" y="1653141"/>
            <a:ext cx="4086225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541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3AFFE5-F6CB-429E-8A4D-BB18AEF193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Pendlingsmönster</a:t>
            </a:r>
          </a:p>
        </p:txBody>
      </p:sp>
    </p:spTree>
    <p:extLst>
      <p:ext uri="{BB962C8B-B14F-4D97-AF65-F5344CB8AC3E}">
        <p14:creationId xmlns:p14="http://schemas.microsoft.com/office/powerpoint/2010/main" val="1401801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8A4AD5-14CA-47EA-AAB4-DC4CE0359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Riktad in- och utpendling i Dorotea 2017</a:t>
            </a:r>
          </a:p>
        </p:txBody>
      </p:sp>
      <p:sp>
        <p:nvSpPr>
          <p:cNvPr id="9" name="Platshållare för innehåll 4">
            <a:extLst>
              <a:ext uri="{FF2B5EF4-FFF2-40B4-BE49-F238E27FC236}">
                <a16:creationId xmlns:a16="http://schemas.microsoft.com/office/drawing/2014/main" id="{EC53D724-F903-1145-B7F1-1EC845706308}"/>
              </a:ext>
            </a:extLst>
          </p:cNvPr>
          <p:cNvSpPr txBox="1">
            <a:spLocks/>
          </p:cNvSpPr>
          <p:nvPr/>
        </p:nvSpPr>
        <p:spPr>
          <a:xfrm>
            <a:off x="5896654" y="1725266"/>
            <a:ext cx="2618695" cy="135744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dirty="0"/>
              <a:t>År 2017 var det 101 inpendlande män respektive 80 inpendlande kvinnor till Dorotea.</a:t>
            </a:r>
          </a:p>
          <a:p>
            <a:endParaRPr lang="sv-SE" sz="1100" dirty="0"/>
          </a:p>
          <a:p>
            <a:r>
              <a:rPr lang="sv-SE" sz="1100" dirty="0"/>
              <a:t>Samma år var det 144 män och 73 kvinnor som pendlade ut från Dorotea.</a:t>
            </a:r>
            <a:endParaRPr lang="sv-SE" sz="900" dirty="0"/>
          </a:p>
          <a:p>
            <a:endParaRPr lang="sv-SE" sz="900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B552063C-6A77-5B42-A770-0928EE31D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588" y="1593230"/>
            <a:ext cx="4607954" cy="277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26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E5DDE5-615A-46D8-A394-71BDB842F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Utbildningsmönster</a:t>
            </a:r>
          </a:p>
        </p:txBody>
      </p:sp>
    </p:spTree>
    <p:extLst>
      <p:ext uri="{BB962C8B-B14F-4D97-AF65-F5344CB8AC3E}">
        <p14:creationId xmlns:p14="http://schemas.microsoft.com/office/powerpoint/2010/main" val="3501313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Utbildningsnivå</a:t>
            </a:r>
            <a:endParaRPr lang="sv-SE" sz="2000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28649" y="732845"/>
          <a:ext cx="7897195" cy="3150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7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8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38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r>
                        <a:rPr lang="sv-SE" sz="1400" dirty="0"/>
                        <a:t>Utbildningsnivå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Män (%)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Kvinnor (%)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Andel av befolkning med utbildning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Motsv. andel i 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Motsv. andel i riket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Förgymnasial utbildning &lt;</a:t>
                      </a:r>
                      <a:r>
                        <a:rPr lang="sv-SE" sz="900" baseline="0" dirty="0"/>
                        <a:t> 9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71 (62 %)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44 (38 %)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dirty="0"/>
                        <a:t>Förgymnasial utbildning,</a:t>
                      </a:r>
                      <a:r>
                        <a:rPr lang="sv-SE" sz="900" baseline="0" dirty="0"/>
                        <a:t> 9 (10)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156 (60 %)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105 (40 %)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13 %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Gymnasial utbildning,</a:t>
                      </a:r>
                      <a:r>
                        <a:rPr lang="sv-SE" sz="900" baseline="0" dirty="0"/>
                        <a:t> högst 2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339 (55 %)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280 (45 %)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534">
                <a:tc>
                  <a:txBody>
                    <a:bodyPr/>
                    <a:lstStyle/>
                    <a:p>
                      <a:r>
                        <a:rPr lang="sv-SE" sz="900" dirty="0"/>
                        <a:t>Gymnasial utbildning,</a:t>
                      </a:r>
                      <a:r>
                        <a:rPr lang="sv-SE" sz="900" baseline="0" dirty="0"/>
                        <a:t> 3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293 (59 %)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203 (41 %)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23 %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sv-SE" sz="900" dirty="0"/>
                        <a:t>Eftergymnasial utbildning</a:t>
                      </a:r>
                      <a:r>
                        <a:rPr lang="sv-SE" sz="900" baseline="0" dirty="0"/>
                        <a:t>, mindre än 3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72 (47 %)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80 (53 %)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14 %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sv-SE" sz="900" dirty="0"/>
                        <a:t>Eftergymnasial utbildning,</a:t>
                      </a:r>
                      <a:r>
                        <a:rPr lang="sv-SE" sz="900" baseline="0" dirty="0"/>
                        <a:t> 3 år eller mer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45 (27 %)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124 (73 %)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21 %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Forskarutbildning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 (50 %)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 (50 %)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485">
                <a:tc>
                  <a:txBody>
                    <a:bodyPr/>
                    <a:lstStyle/>
                    <a:p>
                      <a:r>
                        <a:rPr lang="sv-SE" sz="900" dirty="0"/>
                        <a:t>Uppgift saknas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 (65 %)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13 (35 %)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Platshållare för innehåll 4"/>
          <p:cNvSpPr txBox="1">
            <a:spLocks/>
          </p:cNvSpPr>
          <p:nvPr/>
        </p:nvSpPr>
        <p:spPr>
          <a:xfrm>
            <a:off x="628649" y="3765912"/>
            <a:ext cx="5255559" cy="137758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dirty="0"/>
              <a:t>Statistiken visar att 20 % av befolkningen (16-74 år) i Dorotea har en förgymnasial utbildning vilket är en högre andel än i Västerbottens län och riket. </a:t>
            </a:r>
          </a:p>
          <a:p>
            <a:r>
              <a:rPr lang="sv-SE" sz="1100" dirty="0"/>
              <a:t>60 % har en gymnasial utbildning vilket är högre än i länet (46 %) och riket (43 %).</a:t>
            </a:r>
          </a:p>
          <a:p>
            <a:r>
              <a:rPr lang="sv-SE" sz="1100" dirty="0"/>
              <a:t>17 % har en eftergymnasial utbildning. Motsvarande andelar i länet och riket är högre (36% respektive 35 %). </a:t>
            </a:r>
          </a:p>
        </p:txBody>
      </p:sp>
      <p:sp>
        <p:nvSpPr>
          <p:cNvPr id="9" name="Platshållare för innehåll 5"/>
          <p:cNvSpPr>
            <a:spLocks noGrp="1"/>
          </p:cNvSpPr>
          <p:nvPr>
            <p:ph sz="half" idx="10"/>
          </p:nvPr>
        </p:nvSpPr>
        <p:spPr>
          <a:xfrm>
            <a:off x="5884208" y="3883131"/>
            <a:ext cx="2641636" cy="704843"/>
          </a:xfrm>
        </p:spPr>
        <p:txBody>
          <a:bodyPr>
            <a:normAutofit/>
          </a:bodyPr>
          <a:lstStyle/>
          <a:p>
            <a:r>
              <a:rPr lang="sv-SE" sz="1200" dirty="0"/>
              <a:t>Statistiken visar utbildningsnivå för befolkningen 16-74 år i Dorotea och är inhämtad från SCB:s statistikdatabas.</a:t>
            </a:r>
          </a:p>
        </p:txBody>
      </p:sp>
    </p:spTree>
    <p:extLst>
      <p:ext uri="{BB962C8B-B14F-4D97-AF65-F5344CB8AC3E}">
        <p14:creationId xmlns:p14="http://schemas.microsoft.com/office/powerpoint/2010/main" val="1889586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Behörighet gymnasium och högskola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34964" y="1331168"/>
          <a:ext cx="4273952" cy="1581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7326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män behöriga till gymnasium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Andel kvinnor behöriga till gymnasium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 till högskola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 dirty="0"/>
                        <a:t>Dorotea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~100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~100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baseline="0" dirty="0"/>
                        <a:t>---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84,4 %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87,1 %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94,1 %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baseline="0" dirty="0"/>
                        <a:t>82,3 %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86,7 %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91,2 %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5169218" y="3728054"/>
            <a:ext cx="2643142" cy="875337"/>
          </a:xfrm>
        </p:spPr>
        <p:txBody>
          <a:bodyPr/>
          <a:lstStyle/>
          <a:p>
            <a:r>
              <a:rPr lang="sv-SE" sz="1200" dirty="0"/>
              <a:t>Statistiken visar andel behöriga till gymnasium och högskola år 2016 uppdelat på kön och har inhämtats från SCB:s statistikdatabas.</a:t>
            </a:r>
          </a:p>
          <a:p>
            <a:endParaRPr lang="sv-SE" dirty="0"/>
          </a:p>
        </p:txBody>
      </p:sp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5169218" y="1097061"/>
            <a:ext cx="3411855" cy="2266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1125" dirty="0"/>
          </a:p>
          <a:p>
            <a:r>
              <a:rPr lang="sv-SE" sz="1125" dirty="0"/>
              <a:t>Statistik rörande behörighet till gymnasium avses andel elever i årskurs 9 med behörighet att söka yrkesprogram.</a:t>
            </a:r>
          </a:p>
          <a:p>
            <a:endParaRPr lang="sv-SE" sz="1125" dirty="0"/>
          </a:p>
          <a:p>
            <a:r>
              <a:rPr lang="sv-SE" sz="1200" dirty="0"/>
              <a:t> I statistiken från Skolverket definieras ~100 som att mest 4 elever saknar behörighet till gymnasiets yrkesprogram.</a:t>
            </a:r>
            <a:br>
              <a:rPr lang="sv-SE" sz="1200" dirty="0"/>
            </a:br>
            <a:endParaRPr lang="sv-SE" sz="1200" dirty="0"/>
          </a:p>
          <a:p>
            <a:r>
              <a:rPr lang="sv-SE" sz="1125" dirty="0"/>
              <a:t>I Skolverkets databas finns ingen data för andel behöriga till högskola från Dorotea. </a:t>
            </a:r>
          </a:p>
          <a:p>
            <a:endParaRPr lang="sv-SE" sz="1125" dirty="0"/>
          </a:p>
        </p:txBody>
      </p:sp>
    </p:spTree>
    <p:extLst>
      <p:ext uri="{BB962C8B-B14F-4D97-AF65-F5344CB8AC3E}">
        <p14:creationId xmlns:p14="http://schemas.microsoft.com/office/powerpoint/2010/main" val="2896002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Behörighet till gymnasiet – läsår 2017/18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6532932" y="3517103"/>
            <a:ext cx="2215532" cy="676128"/>
          </a:xfrm>
        </p:spPr>
        <p:txBody>
          <a:bodyPr>
            <a:normAutofit/>
          </a:bodyPr>
          <a:lstStyle/>
          <a:p>
            <a:r>
              <a:rPr lang="sv-SE" sz="1200" dirty="0"/>
              <a:t>Statistiken är inhämtad från Skolverkets statistikdatabas Siris. </a:t>
            </a:r>
          </a:p>
        </p:txBody>
      </p:sp>
      <p:graphicFrame>
        <p:nvGraphicFramePr>
          <p:cNvPr id="7" name="Platshållare för innehåll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574180589"/>
              </p:ext>
            </p:extLst>
          </p:nvPr>
        </p:nvGraphicFramePr>
        <p:xfrm>
          <a:off x="613946" y="964598"/>
          <a:ext cx="7702470" cy="2212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23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23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5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67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305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48309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Antal elever åk 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</a:t>
                      </a:r>
                      <a:r>
                        <a:rPr lang="sv-SE" sz="1100" baseline="0" dirty="0"/>
                        <a:t> elever behöriga till </a:t>
                      </a:r>
                      <a:r>
                        <a:rPr lang="sv-SE" sz="1100" baseline="0" dirty="0" err="1"/>
                        <a:t>yrkespro</a:t>
                      </a:r>
                      <a:r>
                        <a:rPr lang="sv-SE" sz="1100" baseline="0" dirty="0"/>
                        <a:t>-gram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</a:t>
                      </a:r>
                      <a:r>
                        <a:rPr lang="sv-SE" sz="1100" baseline="0" dirty="0"/>
                        <a:t> till estetiskt program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 till ekonomi-, humanistiska och samhällsvetenskaps-program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</a:t>
                      </a:r>
                      <a:r>
                        <a:rPr lang="sv-SE" sz="1100" baseline="0" dirty="0"/>
                        <a:t> till natur-vetenskapligt och tekniskt program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elever ej behöriga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420">
                <a:tc>
                  <a:txBody>
                    <a:bodyPr/>
                    <a:lstStyle/>
                    <a:p>
                      <a:r>
                        <a:rPr lang="sv-SE" sz="1100" dirty="0"/>
                        <a:t>Dorotea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27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77,8 %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77,8 %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77,8 %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77,8 %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lang="sv-SE" sz="11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2 831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85,7 %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84,9 %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83,4 %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83,2 %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14,3 %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420">
                <a:tc>
                  <a:txBody>
                    <a:bodyPr/>
                    <a:lstStyle/>
                    <a:p>
                      <a:r>
                        <a:rPr lang="sv-SE" sz="11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110 583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84,4 %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83,</a:t>
                      </a:r>
                      <a:r>
                        <a:rPr lang="sv-SE" sz="1100" baseline="0" dirty="0"/>
                        <a:t>5 %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81,9 %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81,0 %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15,6 %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626194" y="3517103"/>
            <a:ext cx="3323850" cy="661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I Dorotea är en lägre andel behöriga till gymnasieprogrammen jämfört med såväl länet som riket. </a:t>
            </a:r>
          </a:p>
          <a:p>
            <a:endParaRPr lang="sv-SE" sz="1125" dirty="0"/>
          </a:p>
        </p:txBody>
      </p:sp>
    </p:spTree>
    <p:extLst>
      <p:ext uri="{BB962C8B-B14F-4D97-AF65-F5344CB8AC3E}">
        <p14:creationId xmlns:p14="http://schemas.microsoft.com/office/powerpoint/2010/main" val="926868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Befolkning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Arbetsmarknad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Kompetensförsörjning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Pendlingsmönster</a:t>
            </a:r>
          </a:p>
        </p:txBody>
      </p:sp>
      <p:sp>
        <p:nvSpPr>
          <p:cNvPr id="7" name="Platshållare för text 2">
            <a:extLst>
              <a:ext uri="{FF2B5EF4-FFF2-40B4-BE49-F238E27FC236}">
                <a16:creationId xmlns:a16="http://schemas.microsoft.com/office/drawing/2014/main" id="{61A5851A-D24C-4909-89D9-F914D30DFF84}"/>
              </a:ext>
            </a:extLst>
          </p:cNvPr>
          <p:cNvSpPr txBox="1">
            <a:spLocks/>
          </p:cNvSpPr>
          <p:nvPr/>
        </p:nvSpPr>
        <p:spPr>
          <a:xfrm>
            <a:off x="628650" y="3535111"/>
            <a:ext cx="6858000" cy="459002"/>
          </a:xfrm>
          <a:prstGeom prst="rect">
            <a:avLst/>
          </a:prstGeom>
          <a:solidFill>
            <a:srgbClr val="62269E"/>
          </a:solidFill>
        </p:spPr>
        <p:txBody>
          <a:bodyPr vert="horz" wrap="square" lIns="68580" tIns="34290" rIns="68580" bIns="3429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8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100" dirty="0"/>
              <a:t>Utbildning</a:t>
            </a:r>
          </a:p>
        </p:txBody>
      </p:sp>
    </p:spTree>
    <p:extLst>
      <p:ext uri="{BB962C8B-B14F-4D97-AF65-F5344CB8AC3E}">
        <p14:creationId xmlns:p14="http://schemas.microsoft.com/office/powerpoint/2010/main" val="37247537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Betyg åk 9 – läsår 2017/18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41762340"/>
              </p:ext>
            </p:extLst>
          </p:nvPr>
        </p:nvGraphicFramePr>
        <p:xfrm>
          <a:off x="621979" y="985257"/>
          <a:ext cx="7923320" cy="1866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7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18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tc gridSpan="5">
                  <a:txBody>
                    <a:bodyPr/>
                    <a:lstStyle/>
                    <a:p>
                      <a:r>
                        <a:rPr lang="sv-SE" sz="900" dirty="0"/>
                        <a:t>Förgymnasial</a:t>
                      </a:r>
                      <a:r>
                        <a:rPr lang="sv-SE" sz="900" baseline="0" dirty="0"/>
                        <a:t> eller gymnasial utbildning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sv-SE" sz="900" dirty="0"/>
                        <a:t>Eftergymnasial utbildning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380"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Antal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som uppnått kunskapskraven</a:t>
                      </a:r>
                      <a:r>
                        <a:rPr lang="sv-SE" sz="900" baseline="0" dirty="0"/>
                        <a:t> i alla ämnen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Anden behörighet yrkes-program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Genomsnittligt meritvärde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Antal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som uppnått kunskapskraven</a:t>
                      </a:r>
                      <a:r>
                        <a:rPr lang="sv-SE" sz="900" baseline="0" dirty="0"/>
                        <a:t> i alla ämnen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Anden behörighet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Genomsnittligt meritvärde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900" dirty="0"/>
                        <a:t>Dorotea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56,5 %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..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194,0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43,5</a:t>
                      </a:r>
                      <a:r>
                        <a:rPr lang="sv-SE" sz="900" baseline="0" dirty="0"/>
                        <a:t> %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100 %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100 %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260,0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9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1098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41,0 %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70,0 %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81,7 %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205,0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1577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59,0 %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87,7 %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94,0 %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245,7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9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45 386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43,1 %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65,8 %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78,1 %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204,5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59 881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56,9 %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87,2 %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93,5 %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253,7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6182601" y="3104569"/>
            <a:ext cx="2365482" cy="1000478"/>
          </a:xfrm>
        </p:spPr>
        <p:txBody>
          <a:bodyPr/>
          <a:lstStyle/>
          <a:p>
            <a:r>
              <a:rPr lang="sv-SE" sz="1200" dirty="0"/>
              <a:t>Statistiken har inhämtats från Skolverkets statistikdatabas Siris. </a:t>
            </a:r>
          </a:p>
          <a:p>
            <a:endParaRPr lang="sv-SE" dirty="0"/>
          </a:p>
        </p:txBody>
      </p:sp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626194" y="3104569"/>
            <a:ext cx="3729782" cy="191545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dirty="0"/>
              <a:t>Statistiken är uppdelad på föräldrarnas högsta utbildningsnivå.  Genomgående syns lägre resultat för elever med föräldrar med högst förgymnasial eller gymnasial utbildning. På grund av för liten population i gruppen elever med föräldrar som högst har förgymnasial eller gymnasial utbildning visas ingen data för gruppen elever som uppnått kunskapskraven i alla ämnen i Dorotea. </a:t>
            </a:r>
          </a:p>
          <a:p>
            <a:r>
              <a:rPr lang="sv-SE" sz="1100" dirty="0"/>
              <a:t>Det genomsnittliga meritvärdet är lägre i Dorotea för elever vars föräldrar som högst har förgymnasial eller gymnasial utbildning och högre i gruppen elever där föräldrarna har en eftergymnasial utbildning relativt länet och riket. </a:t>
            </a:r>
          </a:p>
        </p:txBody>
      </p:sp>
    </p:spTree>
    <p:extLst>
      <p:ext uri="{BB962C8B-B14F-4D97-AF65-F5344CB8AC3E}">
        <p14:creationId xmlns:p14="http://schemas.microsoft.com/office/powerpoint/2010/main" val="2490103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Betyg gymnasium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27320" y="901998"/>
          <a:ext cx="5421123" cy="361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1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1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8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9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8660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2015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2016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2017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 dirty="0"/>
                        <a:t>Dorotea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15,0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14,9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14,9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12,9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6478218" y="3263264"/>
            <a:ext cx="2037131" cy="1258234"/>
          </a:xfrm>
        </p:spPr>
        <p:txBody>
          <a:bodyPr/>
          <a:lstStyle/>
          <a:p>
            <a:r>
              <a:rPr lang="sv-SE" sz="1200" dirty="0"/>
              <a:t>Statistiken visar genomsnittligt betygspoäng 2014-2016 i yrkesprogram och högskoleförberedande program och har inhämtats från Skolverkets statistikdatabas Siris.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98403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objekt 11">
            <a:extLst>
              <a:ext uri="{FF2B5EF4-FFF2-40B4-BE49-F238E27FC236}">
                <a16:creationId xmlns:a16="http://schemas.microsoft.com/office/drawing/2014/main" id="{1740954A-D476-CE4D-96DE-E9589EA87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31" t="189" r="4431" b="43803"/>
          <a:stretch>
            <a:fillRect/>
          </a:stretch>
        </p:blipFill>
        <p:spPr bwMode="auto">
          <a:xfrm>
            <a:off x="-432197" y="-77391"/>
            <a:ext cx="9571434" cy="4171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38631E68-8ABF-7B42-A630-09A36998C6C0}"/>
              </a:ext>
            </a:extLst>
          </p:cNvPr>
          <p:cNvSpPr/>
          <p:nvPr/>
        </p:nvSpPr>
        <p:spPr>
          <a:xfrm>
            <a:off x="0" y="4513957"/>
            <a:ext cx="9144000" cy="18466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0" tIns="0" rIns="0" bIns="0" spcCol="38100" anchor="ctr">
            <a:spAutoFit/>
          </a:bodyPr>
          <a:lstStyle/>
          <a:p>
            <a:pPr algn="ctr">
              <a:defRPr/>
            </a:pPr>
            <a:endParaRPr lang="sv-SE" sz="1200">
              <a:solidFill>
                <a:srgbClr val="FFFFFF"/>
              </a:solidFill>
              <a:sym typeface="Helvetica Neue Medium"/>
            </a:endParaRPr>
          </a:p>
        </p:txBody>
      </p:sp>
      <p:pic>
        <p:nvPicPr>
          <p:cNvPr id="40967" name="Bildobjekt 10">
            <a:extLst>
              <a:ext uri="{FF2B5EF4-FFF2-40B4-BE49-F238E27FC236}">
                <a16:creationId xmlns:a16="http://schemas.microsoft.com/office/drawing/2014/main" id="{D682C441-6185-9A4E-AB99-7B712890B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13957"/>
            <a:ext cx="1440160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396877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Befolkning</a:t>
            </a:r>
          </a:p>
        </p:txBody>
      </p:sp>
    </p:spTree>
    <p:extLst>
      <p:ext uri="{BB962C8B-B14F-4D97-AF65-F5344CB8AC3E}">
        <p14:creationId xmlns:p14="http://schemas.microsoft.com/office/powerpoint/2010/main" val="1391991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/>
          </p:nvPr>
        </p:nvGraphicFramePr>
        <p:xfrm>
          <a:off x="628650" y="945060"/>
          <a:ext cx="4263394" cy="3634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618">
                  <a:extLst>
                    <a:ext uri="{9D8B030D-6E8A-4147-A177-3AD203B41FA5}">
                      <a16:colId xmlns:a16="http://schemas.microsoft.com/office/drawing/2014/main" val="2769935946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1762256151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156019893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</a:rPr>
                        <a:t>Kommun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Antal 2017</a:t>
                      </a:r>
                      <a:endParaRPr lang="sv-SE" sz="900" dirty="0">
                        <a:solidFill>
                          <a:schemeClr val="bg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2015-2016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2016-2017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2007-2017 (%)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92443926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Bjurholm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2 451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2284185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Dorotea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2 646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-73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3725099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Lycksele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12 257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72798726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Malå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3 133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-6 %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74733913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Nordmaling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7 103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72179023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Norsjö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4 086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-51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-39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-7 %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404630155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Robertsfors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6 784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29674477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Skellefteå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72 723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235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457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+1 %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35209570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Sorsele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2 516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-10 %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5651632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Storuman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5 902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-44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-8 %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8457552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Umeå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125 080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2 115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2 188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+12 %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625138157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Vilhelmina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6 787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-18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-6 %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476470786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Vindeln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5 412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3988448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Vännäs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8 776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102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81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+5 %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413142762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Åsele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2 809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-66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7122090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268 465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2 503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2 584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+4 %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83999807"/>
                  </a:ext>
                </a:extLst>
              </a:tr>
            </a:tbl>
          </a:graphicData>
        </a:graphic>
      </p:graphicFrame>
      <p:sp>
        <p:nvSpPr>
          <p:cNvPr id="10" name="Rubrik 1">
            <a:extLst>
              <a:ext uri="{FF2B5EF4-FFF2-40B4-BE49-F238E27FC236}">
                <a16:creationId xmlns:a16="http://schemas.microsoft.com/office/drawing/2014/main" id="{B9D91683-D20E-4E67-9E6F-FE8726731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699" cy="459000"/>
          </a:xfrm>
          <a:solidFill>
            <a:srgbClr val="62269E"/>
          </a:solidFill>
        </p:spPr>
        <p:txBody>
          <a:bodyPr/>
          <a:lstStyle/>
          <a:p>
            <a:pPr algn="l"/>
            <a:r>
              <a:rPr lang="sv-SE" sz="2400" dirty="0"/>
              <a:t>Befolkningen</a:t>
            </a:r>
            <a:endParaRPr lang="sv-SE" sz="1800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AF8740E-FB58-464B-B9FF-D3699602CD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2120" y="2762430"/>
            <a:ext cx="2618695" cy="1576047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innehåll 4">
            <a:extLst>
              <a:ext uri="{FF2B5EF4-FFF2-40B4-BE49-F238E27FC236}">
                <a16:creationId xmlns:a16="http://schemas.microsoft.com/office/drawing/2014/main" id="{0E288A7E-625B-4148-8189-C55511B56FB9}"/>
              </a:ext>
            </a:extLst>
          </p:cNvPr>
          <p:cNvSpPr txBox="1">
            <a:spLocks/>
          </p:cNvSpPr>
          <p:nvPr/>
        </p:nvSpPr>
        <p:spPr>
          <a:xfrm>
            <a:off x="5866014" y="945060"/>
            <a:ext cx="2649335" cy="48901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256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30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842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7334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Visar folkmängden i dagbefolkningen, inhämtats från SCB.</a:t>
            </a:r>
          </a:p>
          <a:p>
            <a:pPr marL="342900" indent="-342900">
              <a:buFontTx/>
              <a:buChar char="-"/>
            </a:pP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4266904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92D73D6-9333-4FC6-BA43-9F6F4C779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5"/>
            <a:ext cx="7975798" cy="459000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Befolkningsprognos Dorotea kommun, mindre kommuner och Västerbotten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864E5B4-2330-4415-9C19-844538DFEB8B}"/>
              </a:ext>
            </a:extLst>
          </p:cNvPr>
          <p:cNvSpPr txBox="1">
            <a:spLocks/>
          </p:cNvSpPr>
          <p:nvPr/>
        </p:nvSpPr>
        <p:spPr>
          <a:xfrm>
            <a:off x="7185992" y="925881"/>
            <a:ext cx="1838108" cy="3943774"/>
          </a:xfrm>
          <a:prstGeom prst="rect">
            <a:avLst/>
          </a:prstGeom>
          <a:solidFill>
            <a:schemeClr val="accent1"/>
          </a:solidFill>
        </p:spPr>
        <p:txBody>
          <a:bodyPr vert="horz" lIns="68580" tIns="34290" rIns="68580" bIns="3429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900" dirty="0">
                <a:solidFill>
                  <a:schemeClr val="bg1"/>
                </a:solidFill>
              </a:rPr>
              <a:t>Antalet invånare i Dorotea kommun har minskat i genomsnitt med 1,0 % varje år. År 2017 hade de 2 646 invånare och om befolkningsutvecklingen fortsätter i samma takt som tidigare kommer de år 2037 ha 2 184 invånare, en minskning med 462 personer. </a:t>
            </a:r>
          </a:p>
          <a:p>
            <a:r>
              <a:rPr lang="sv-SE" sz="900" dirty="0">
                <a:solidFill>
                  <a:schemeClr val="bg1"/>
                </a:solidFill>
              </a:rPr>
              <a:t>Befolkningstillväxten i  Västerbottens län har varit stabilt positiv och ökar i i genomsnitt med 0,3 % per år. Fortsätter denna utveckling kommer Västerbotten år 2037 att ha 285 731 invånare. En ökning med 17 266 personer sedan 2017. </a:t>
            </a:r>
          </a:p>
          <a:p>
            <a:r>
              <a:rPr lang="sv-SE" sz="900" dirty="0">
                <a:solidFill>
                  <a:schemeClr val="bg1"/>
                </a:solidFill>
              </a:rPr>
              <a:t>De mindre kommunerna minskar i genomsnitt med 0,5 % varje år. I jämförelse minskar således Dorotea kommuns invånare i snabbare takt än de små kommunerna i länet sammanlagda utveckling. </a:t>
            </a:r>
          </a:p>
          <a:p>
            <a:r>
              <a:rPr lang="sv-SE" sz="900" dirty="0">
                <a:solidFill>
                  <a:schemeClr val="bg1"/>
                </a:solidFill>
              </a:rPr>
              <a:t>I diagrammet visas befolkningsutvecklingen för Dorotea kommun </a:t>
            </a:r>
            <a:r>
              <a:rPr lang="sv-SE" sz="900">
                <a:solidFill>
                  <a:schemeClr val="bg1"/>
                </a:solidFill>
              </a:rPr>
              <a:t>på primäraxeln </a:t>
            </a:r>
            <a:r>
              <a:rPr lang="sv-SE" sz="900" dirty="0">
                <a:solidFill>
                  <a:schemeClr val="bg1"/>
                </a:solidFill>
              </a:rPr>
              <a:t>(den vänstra) medan Västerbottens län och de mindre kommunernas sammanlagda utveckling visas </a:t>
            </a:r>
            <a:r>
              <a:rPr lang="sv-SE" sz="900">
                <a:solidFill>
                  <a:schemeClr val="bg1"/>
                </a:solidFill>
              </a:rPr>
              <a:t>på sekundäraxeln </a:t>
            </a:r>
            <a:r>
              <a:rPr lang="sv-SE" sz="900" dirty="0">
                <a:solidFill>
                  <a:schemeClr val="bg1"/>
                </a:solidFill>
              </a:rPr>
              <a:t>(den </a:t>
            </a:r>
            <a:r>
              <a:rPr lang="sv-SE" sz="900">
                <a:solidFill>
                  <a:schemeClr val="bg1"/>
                </a:solidFill>
              </a:rPr>
              <a:t>högra).</a:t>
            </a:r>
            <a:endParaRPr lang="sv-SE" sz="900" dirty="0">
              <a:solidFill>
                <a:schemeClr val="bg1"/>
              </a:solidFill>
            </a:endParaRPr>
          </a:p>
          <a:p>
            <a:r>
              <a:rPr lang="sv-SE" sz="900" dirty="0">
                <a:solidFill>
                  <a:schemeClr val="bg1"/>
                </a:solidFill>
              </a:rPr>
              <a:t> </a:t>
            </a:r>
          </a:p>
          <a:p>
            <a:endParaRPr lang="sv-SE" sz="900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3D8C062-0A62-4CC3-800F-C50B1F7AB8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8700394"/>
              </p:ext>
            </p:extLst>
          </p:nvPr>
        </p:nvGraphicFramePr>
        <p:xfrm>
          <a:off x="628650" y="842878"/>
          <a:ext cx="6288133" cy="4026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9695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A35969-0CC4-4CD6-A22A-0752F3E090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Arbetsmarknaden</a:t>
            </a:r>
          </a:p>
        </p:txBody>
      </p:sp>
    </p:spTree>
    <p:extLst>
      <p:ext uri="{BB962C8B-B14F-4D97-AF65-F5344CB8AC3E}">
        <p14:creationId xmlns:p14="http://schemas.microsoft.com/office/powerpoint/2010/main" val="404816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6922B1-977F-4D7B-A7BE-7F517B8A5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Antal förvärvsarbetande efter bransch i Dorotea kommun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F6156E2-B6B8-4715-820E-2A816FC73E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7586057"/>
              </p:ext>
            </p:extLst>
          </p:nvPr>
        </p:nvGraphicFramePr>
        <p:xfrm>
          <a:off x="785813" y="1014413"/>
          <a:ext cx="6400800" cy="3855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3499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E5B6D3-6567-4813-8DC8-E5C7EB80B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Könsfördelning per bransch i Dorotea kommun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28BB664-AA17-4995-B112-D415832C19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9706554"/>
              </p:ext>
            </p:extLst>
          </p:nvPr>
        </p:nvGraphicFramePr>
        <p:xfrm>
          <a:off x="1071562" y="1057275"/>
          <a:ext cx="6243638" cy="408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0302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F56B83-F237-429A-A413-DC03CF43E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699" cy="459000"/>
          </a:xfrm>
        </p:spPr>
        <p:txBody>
          <a:bodyPr/>
          <a:lstStyle/>
          <a:p>
            <a:pPr algn="l"/>
            <a:r>
              <a:rPr lang="sv-SE" sz="2000" dirty="0"/>
              <a:t>Könsfördelning per bransch i Dorotea kommun och Västerbottens län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22B30CE-3019-48AD-A8FC-BEAAFBED32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6618641"/>
              </p:ext>
            </p:extLst>
          </p:nvPr>
        </p:nvGraphicFramePr>
        <p:xfrm>
          <a:off x="847725" y="981075"/>
          <a:ext cx="6877050" cy="3676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4252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Region Västerbotten">
      <a:dk1>
        <a:srgbClr val="000000"/>
      </a:dk1>
      <a:lt1>
        <a:srgbClr val="FFFFFF"/>
      </a:lt1>
      <a:dk2>
        <a:srgbClr val="0050A0"/>
      </a:dk2>
      <a:lt2>
        <a:srgbClr val="FFFFFF"/>
      </a:lt2>
      <a:accent1>
        <a:srgbClr val="0050A0"/>
      </a:accent1>
      <a:accent2>
        <a:srgbClr val="F59076"/>
      </a:accent2>
      <a:accent3>
        <a:srgbClr val="DCE7F6"/>
      </a:accent3>
      <a:accent4>
        <a:srgbClr val="F05933"/>
      </a:accent4>
      <a:accent5>
        <a:srgbClr val="FCDED6"/>
      </a:accent5>
      <a:accent6>
        <a:srgbClr val="80A7D0"/>
      </a:accent6>
      <a:hlink>
        <a:srgbClr val="0050A0"/>
      </a:hlink>
      <a:folHlink>
        <a:srgbClr val="005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V_PPT_mall_16-9-format_v3" id="{660F6E74-CA4C-424B-AEA9-CD71781BECBC}" vid="{7F18CAB2-1552-124D-BF7B-70E44CFB57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82</TotalTime>
  <Words>1815</Words>
  <Application>Microsoft Macintosh PowerPoint</Application>
  <PresentationFormat>Bildspel på skärmen (16:9)</PresentationFormat>
  <Paragraphs>490</Paragraphs>
  <Slides>22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22</vt:i4>
      </vt:variant>
    </vt:vector>
  </HeadingPairs>
  <TitlesOfParts>
    <vt:vector size="29" baseType="lpstr">
      <vt:lpstr>Arial</vt:lpstr>
      <vt:lpstr>Athelas Regular</vt:lpstr>
      <vt:lpstr>Calibri</vt:lpstr>
      <vt:lpstr>Helvetica Light</vt:lpstr>
      <vt:lpstr>Helvetica Neue</vt:lpstr>
      <vt:lpstr>Helvetica Neue Medium</vt:lpstr>
      <vt:lpstr>Office-tema</vt:lpstr>
      <vt:lpstr>PowerPoint-presentation</vt:lpstr>
      <vt:lpstr>PowerPoint-presentation</vt:lpstr>
      <vt:lpstr>Befolkning</vt:lpstr>
      <vt:lpstr>Befolkningen</vt:lpstr>
      <vt:lpstr>Befolkningsprognos Dorotea kommun, mindre kommuner och Västerbotten</vt:lpstr>
      <vt:lpstr>Arbetsmarknaden</vt:lpstr>
      <vt:lpstr>Antal förvärvsarbetande efter bransch i Dorotea kommun </vt:lpstr>
      <vt:lpstr>Könsfördelning per bransch i Dorotea kommun</vt:lpstr>
      <vt:lpstr>Könsfördelning per bransch i Dorotea kommun och Västerbottens län</vt:lpstr>
      <vt:lpstr>De största yrkesgrupperna i Dorotea</vt:lpstr>
      <vt:lpstr>Kompetensförsörjning</vt:lpstr>
      <vt:lpstr>Antal förvärvsarbetande i Dorotea 2017 och antal pensionsavgångar bland dessa fram till 2037</vt:lpstr>
      <vt:lpstr>5 största yrkena 2017 och pensionsavgångar i yrkena  fram till 2037 i Dorotea </vt:lpstr>
      <vt:lpstr>Pendlingsmönster</vt:lpstr>
      <vt:lpstr>Riktad in- och utpendling i Dorotea 2017</vt:lpstr>
      <vt:lpstr>Utbildningsmönster</vt:lpstr>
      <vt:lpstr>Utbildningsnivå</vt:lpstr>
      <vt:lpstr>Behörighet gymnasium och högskola</vt:lpstr>
      <vt:lpstr>Behörighet till gymnasiet – läsår 2017/18</vt:lpstr>
      <vt:lpstr>Betyg åk 9 – läsår 2017/18</vt:lpstr>
      <vt:lpstr>Betyg gymnasium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Dorotea</dc:title>
  <dc:creator>Microsoft Office-användare</dc:creator>
  <cp:lastModifiedBy>Microsoft Office-användare</cp:lastModifiedBy>
  <cp:revision>19</cp:revision>
  <cp:lastPrinted>2016-03-23T07:52:20Z</cp:lastPrinted>
  <dcterms:created xsi:type="dcterms:W3CDTF">2019-02-25T09:28:09Z</dcterms:created>
  <dcterms:modified xsi:type="dcterms:W3CDTF">2019-02-26T10:01:41Z</dcterms:modified>
</cp:coreProperties>
</file>